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0" r:id="rId1"/>
  </p:sldMasterIdLst>
  <p:notesMasterIdLst>
    <p:notesMasterId r:id="rId69"/>
  </p:notesMasterIdLst>
  <p:handoutMasterIdLst>
    <p:handoutMasterId r:id="rId70"/>
  </p:handoutMasterIdLst>
  <p:sldIdLst>
    <p:sldId id="256" r:id="rId2"/>
    <p:sldId id="324" r:id="rId3"/>
    <p:sldId id="258" r:id="rId4"/>
    <p:sldId id="325" r:id="rId5"/>
    <p:sldId id="260" r:id="rId6"/>
    <p:sldId id="261" r:id="rId7"/>
    <p:sldId id="262"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10" r:id="rId53"/>
    <p:sldId id="311" r:id="rId54"/>
    <p:sldId id="326" r:id="rId55"/>
    <p:sldId id="312" r:id="rId56"/>
    <p:sldId id="313" r:id="rId57"/>
    <p:sldId id="314" r:id="rId58"/>
    <p:sldId id="315" r:id="rId59"/>
    <p:sldId id="316" r:id="rId60"/>
    <p:sldId id="317" r:id="rId61"/>
    <p:sldId id="327" r:id="rId62"/>
    <p:sldId id="318" r:id="rId63"/>
    <p:sldId id="319" r:id="rId64"/>
    <p:sldId id="320" r:id="rId65"/>
    <p:sldId id="321" r:id="rId66"/>
    <p:sldId id="322" r:id="rId67"/>
    <p:sldId id="323" r:id="rId68"/>
  </p:sldIdLst>
  <p:sldSz cx="9144000" cy="6858000" type="screen4x3"/>
  <p:notesSz cx="6858000" cy="9144000"/>
  <p:defaultTextStyle>
    <a:defPPr>
      <a:defRPr lang="en-US"/>
    </a:defPPr>
    <a:lvl1pPr algn="r" rtl="0" fontAlgn="base">
      <a:spcBef>
        <a:spcPct val="0"/>
      </a:spcBef>
      <a:spcAft>
        <a:spcPct val="0"/>
      </a:spcAft>
      <a:defRPr kern="1200">
        <a:solidFill>
          <a:schemeClr val="tx1"/>
        </a:solidFill>
        <a:latin typeface="Arial" charset="0"/>
        <a:ea typeface="+mn-ea"/>
        <a:cs typeface="+mn-cs"/>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008">
          <p15:clr>
            <a:srgbClr val="A4A3A4"/>
          </p15:clr>
        </p15:guide>
        <p15:guide id="2" pos="288">
          <p15:clr>
            <a:srgbClr val="A4A3A4"/>
          </p15:clr>
        </p15:guide>
        <p15:guide id="3" pos="5424">
          <p15:clr>
            <a:srgbClr val="A4A3A4"/>
          </p15:clr>
        </p15:guide>
        <p15:guide id="4" pos="300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yan Gambrel" initials="BG"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7C0A"/>
    <a:srgbClr val="009E49"/>
    <a:srgbClr val="DD5900"/>
    <a:srgbClr val="BA1419"/>
    <a:srgbClr val="0072C6"/>
    <a:srgbClr val="000066"/>
    <a:srgbClr val="0000CC"/>
    <a:srgbClr val="DECD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25" autoAdjust="0"/>
    <p:restoredTop sz="90655" autoAdjust="0"/>
  </p:normalViewPr>
  <p:slideViewPr>
    <p:cSldViewPr>
      <p:cViewPr>
        <p:scale>
          <a:sx n="125" d="100"/>
          <a:sy n="125" d="100"/>
        </p:scale>
        <p:origin x="762" y="-162"/>
      </p:cViewPr>
      <p:guideLst>
        <p:guide orient="horz" pos="1008"/>
        <p:guide pos="288"/>
        <p:guide pos="5424"/>
        <p:guide pos="3002"/>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70DCCA0-A0B2-6C4B-B4B8-D831C8552C46}" type="datetimeFigureOut">
              <a:rPr lang="en-US"/>
              <a:pPr/>
              <a:t>9/14/2017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B74A6AB-C4FF-CC4A-8822-2E8F9421DADB}" type="slidenum">
              <a:rPr/>
              <a:pPr/>
              <a:t>‹#›</a:t>
            </a:fld>
            <a:endParaRPr lang="en-US"/>
          </a:p>
        </p:txBody>
      </p:sp>
    </p:spTree>
    <p:extLst>
      <p:ext uri="{BB962C8B-B14F-4D97-AF65-F5344CB8AC3E}">
        <p14:creationId xmlns:p14="http://schemas.microsoft.com/office/powerpoint/2010/main" val="8169399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280ED1C-4248-4D12-A428-232B8B03309D}" type="datetimeFigureOut">
              <a:rPr lang="en-US"/>
              <a:pPr>
                <a:defRPr/>
              </a:pPr>
              <a:t>9/14/2017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428BCDC7-795C-45EE-A9AA-E637D7416180}" type="slidenum">
              <a:rPr lang="en-US"/>
              <a:pPr>
                <a:defRPr/>
              </a:pPr>
              <a:t>‹#›</a:t>
            </a:fld>
            <a:endParaRPr lang="en-US"/>
          </a:p>
        </p:txBody>
      </p:sp>
    </p:spTree>
    <p:extLst>
      <p:ext uri="{BB962C8B-B14F-4D97-AF65-F5344CB8AC3E}">
        <p14:creationId xmlns:p14="http://schemas.microsoft.com/office/powerpoint/2010/main" val="15946743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p>
        </p:txBody>
      </p:sp>
      <p:sp>
        <p:nvSpPr>
          <p:cNvPr id="5120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fld id="{2DBF21D6-1232-4A45-9874-F1E25BDAB220}" type="slidenum">
              <a:rPr lang="en-US" smtClean="0"/>
              <a:pPr eaLnBrk="1" hangingPunct="1"/>
              <a:t>1</a:t>
            </a:fld>
            <a:endParaRPr lang="en-US"/>
          </a:p>
        </p:txBody>
      </p:sp>
    </p:spTree>
    <p:extLst>
      <p:ext uri="{BB962C8B-B14F-4D97-AF65-F5344CB8AC3E}">
        <p14:creationId xmlns:p14="http://schemas.microsoft.com/office/powerpoint/2010/main" val="1785717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a:latin typeface="Segoe"/>
                <a:ea typeface="ＭＳ ゴシック"/>
              </a:rPr>
              <a:t>Take Note: Microsoft Project schedules a recurring task to start at the Default Start Time value you established at the beginning of your project. To schedule a recurring task to begin at a different time, enter that time along with the start date in the Start box of the Recurring Task Information dialog box. For instance, if you want the status meeting to start at 9 A.M. on January 17, you would enter 1/17/16 9 AM in the Start box.</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36</a:t>
            </a:fld>
            <a:endParaRPr lang="en-US"/>
          </a:p>
        </p:txBody>
      </p:sp>
    </p:spTree>
    <p:extLst>
      <p:ext uri="{BB962C8B-B14F-4D97-AF65-F5344CB8AC3E}">
        <p14:creationId xmlns:p14="http://schemas.microsoft.com/office/powerpoint/2010/main" val="985166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a:latin typeface="Segoe"/>
                <a:ea typeface="ＭＳ ゴシック"/>
              </a:rPr>
              <a:t>Take Note: Unless you specify otherwise, Microsoft Project schedules the start or finish time of a constraint date using the Default Start Time or Default End Time value you established at the beginning of your project (on the ribbon click File, then select Options, then click the Schedule section).</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45</a:t>
            </a:fld>
            <a:endParaRPr lang="en-US"/>
          </a:p>
        </p:txBody>
      </p:sp>
    </p:spTree>
    <p:extLst>
      <p:ext uri="{BB962C8B-B14F-4D97-AF65-F5344CB8AC3E}">
        <p14:creationId xmlns:p14="http://schemas.microsoft.com/office/powerpoint/2010/main" val="1547215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a:latin typeface="Segoe"/>
                <a:ea typeface="ＭＳ ゴシック"/>
              </a:rPr>
              <a:t>Troubleshooting: Avoid entering task start and finish dates unless absolutely necessary. When you enter start or finish dates, Project applies semi-flexible constraints such as Start No Earlier Than or Finish No Earlier Than, which prevents the project manager from taking advantage of the Microsoft Project scheduling engine.</a:t>
            </a:r>
            <a:endParaRPr lang="en-US">
              <a:latin typeface="Times New Roman"/>
              <a:ea typeface="ＭＳ ゴシック"/>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46</a:t>
            </a:fld>
            <a:endParaRPr lang="en-US"/>
          </a:p>
        </p:txBody>
      </p:sp>
    </p:spTree>
    <p:extLst>
      <p:ext uri="{BB962C8B-B14F-4D97-AF65-F5344CB8AC3E}">
        <p14:creationId xmlns:p14="http://schemas.microsoft.com/office/powerpoint/2010/main" val="4032842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a:latin typeface="Segoe"/>
                <a:ea typeface="ＭＳ ゴシック"/>
              </a:rPr>
              <a:t>Take Note: Don’t worry if you see a resource group titled Unassigned. Sometimes there are tasks that have no specific resources assigned to them. These tasks are grouped together in this view and listed as a resource named Unassigned.</a:t>
            </a:r>
          </a:p>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a:latin typeface="Segoe"/>
                <a:ea typeface="ＭＳ ゴシック"/>
              </a:rPr>
              <a:t>Another Way: Instead of using the Timescale command to change the tiers of the timescale, you can click the </a:t>
            </a:r>
            <a:r>
              <a:rPr lang="en-US" b="1" i="0" u="none" strike="noStrike" baseline="0">
                <a:latin typeface="Segoe"/>
                <a:ea typeface="ＭＳ ゴシック"/>
              </a:rPr>
              <a:t>Zoom </a:t>
            </a:r>
            <a:r>
              <a:rPr lang="en-US" b="0" i="0" u="none" strike="noStrike" baseline="0">
                <a:latin typeface="Segoe"/>
                <a:ea typeface="ＭＳ ゴシック"/>
              </a:rPr>
              <a:t>slider located at the lower right of your screen. If this method doesn’t give you the level of detail you need, then you can use the Timescale command.</a:t>
            </a:r>
            <a:endParaRPr lang="en-US" b="0" i="0" u="none" strike="noStrike" baseline="0">
              <a:latin typeface="Times New Roman"/>
              <a:ea typeface="ＭＳ ゴシック"/>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62</a:t>
            </a:fld>
            <a:endParaRPr lang="en-US"/>
          </a:p>
        </p:txBody>
      </p:sp>
    </p:spTree>
    <p:extLst>
      <p:ext uri="{BB962C8B-B14F-4D97-AF65-F5344CB8AC3E}">
        <p14:creationId xmlns:p14="http://schemas.microsoft.com/office/powerpoint/2010/main" val="878620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rtl="0"/>
            <a:r>
              <a:rPr lang="en-US" b="0" i="0" u="none" strike="noStrike" baseline="0">
                <a:latin typeface="Segoe"/>
                <a:ea typeface="ＭＳ ゴシック"/>
              </a:rPr>
              <a:t>ANOTHER WAY: To quickly bring information into view on a selected task, press the keystroke combination of Ctrl+Shift+F5.</a:t>
            </a:r>
          </a:p>
          <a:p>
            <a:pPr lvl="2" rtl="0"/>
            <a:r>
              <a:rPr lang="en-US" b="0" i="0" u="none" strike="noStrike" baseline="0">
                <a:latin typeface="Segoe"/>
                <a:ea typeface="ＭＳ ゴシック"/>
              </a:rPr>
              <a:t>TROUBLESHOOTING: Microsoft Project will not allow you to set a timeframe that spans two days. For instance, you cannot specify a working time for Monday of 9PM–3AM because 3AM is on Tuesday. You must set the time intervals for each specific day, as you did in this exercise.</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10</a:t>
            </a:fld>
            <a:endParaRPr lang="en-US"/>
          </a:p>
        </p:txBody>
      </p:sp>
    </p:spTree>
    <p:extLst>
      <p:ext uri="{BB962C8B-B14F-4D97-AF65-F5344CB8AC3E}">
        <p14:creationId xmlns:p14="http://schemas.microsoft.com/office/powerpoint/2010/main" val="937828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a:latin typeface="Segoe"/>
                <a:ea typeface="ＭＳ ゴシック"/>
              </a:rPr>
              <a:t>Take Note: You will notice that a small, red human icon appears in the Indicators column. This is a feature that notifies the user of a resource over allocation, which will be discussed later in this chapter.</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13</a:t>
            </a:fld>
            <a:endParaRPr lang="en-US"/>
          </a:p>
        </p:txBody>
      </p:sp>
    </p:spTree>
    <p:extLst>
      <p:ext uri="{BB962C8B-B14F-4D97-AF65-F5344CB8AC3E}">
        <p14:creationId xmlns:p14="http://schemas.microsoft.com/office/powerpoint/2010/main" val="2403949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a:latin typeface="Segoe"/>
                <a:ea typeface="ＭＳ ゴシック"/>
              </a:rPr>
              <a:t>Take Note: If a task type is fixed, this doesn’t mean that its units, work, or duration values are unchangeable. You can change any value for any task type.</a:t>
            </a:r>
            <a:endParaRPr lang="en-US" b="0" i="0" u="none" strike="noStrike" baseline="0">
              <a:latin typeface="Times New Roman"/>
              <a:ea typeface="ＭＳ ゴシック"/>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18</a:t>
            </a:fld>
            <a:endParaRPr lang="en-US"/>
          </a:p>
        </p:txBody>
      </p:sp>
    </p:spTree>
    <p:extLst>
      <p:ext uri="{BB962C8B-B14F-4D97-AF65-F5344CB8AC3E}">
        <p14:creationId xmlns:p14="http://schemas.microsoft.com/office/powerpoint/2010/main" val="209678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dirty="0">
                <a:latin typeface="Segoe"/>
                <a:ea typeface="ＭＳ ゴシック"/>
              </a:rPr>
              <a:t>Troubleshooting: As you fine-tune your project schedule, keep in mind that you cannot turn off effort-driven scheduling for a fixed work task.</a:t>
            </a:r>
          </a:p>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dirty="0">
                <a:latin typeface="Segoe"/>
                <a:ea typeface="ＭＳ ゴシック"/>
              </a:rPr>
              <a:t>Take Note: To see the task type of a task you have selected, click the Information button on the Task ribbon, and then click the Advanced tab in the Task Information dialog box. You can also see the task type when you are in the Gantt Chart view via the Task Form. On View ribbon, click Details in the Split View group. The Task form will appear in the lower portion of your screen.</a:t>
            </a:r>
            <a:endParaRPr lang="en-US" b="0" i="0" u="none" strike="noStrike" baseline="0" dirty="0">
              <a:latin typeface="Times New Roman"/>
              <a:ea typeface="ＭＳ ゴシック"/>
            </a:endParaRPr>
          </a:p>
          <a:p>
            <a:endParaRPr lang="en-US" dirty="0"/>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23</a:t>
            </a:fld>
            <a:endParaRPr lang="en-US"/>
          </a:p>
        </p:txBody>
      </p:sp>
    </p:spTree>
    <p:extLst>
      <p:ext uri="{BB962C8B-B14F-4D97-AF65-F5344CB8AC3E}">
        <p14:creationId xmlns:p14="http://schemas.microsoft.com/office/powerpoint/2010/main" val="1549427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a:latin typeface="Segoe"/>
                <a:ea typeface="ＭＳ ゴシック"/>
              </a:rPr>
              <a:t>Take Note: You cannot change the task type on a summary task–it is always fixed duration. This is because the summary task is based on the earliest start date and the latest finish date of its subtasks.</a:t>
            </a:r>
            <a:endParaRPr lang="en-US" b="0" i="0" u="none" strike="noStrike" baseline="0">
              <a:latin typeface="Times New Roman"/>
              <a:ea typeface="ＭＳ ゴシック"/>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27</a:t>
            </a:fld>
            <a:endParaRPr lang="en-US"/>
          </a:p>
        </p:txBody>
      </p:sp>
    </p:spTree>
    <p:extLst>
      <p:ext uri="{BB962C8B-B14F-4D97-AF65-F5344CB8AC3E}">
        <p14:creationId xmlns:p14="http://schemas.microsoft.com/office/powerpoint/2010/main" val="690879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dirty="0">
                <a:latin typeface="Segoe"/>
                <a:ea typeface="ＭＳ ゴシック"/>
              </a:rPr>
              <a:t>Take Note: The timescale at the top of the right half of the Gantt Chart (above the graphical bars) determines at what level of time (months, weeks, days, etc.) you can split a task. The calibration of the bottom tier of the timescale is the smallest increment into which you can split a task. In this exercise, you can split a task into one-day increments because days are on the bottom tier. If you wanted to split a task at the hourly level, you would need to adjust the Timescale option on the View ribbon.</a:t>
            </a:r>
            <a:endParaRPr lang="en-US" b="0" i="0" u="none" strike="noStrike" baseline="0" dirty="0">
              <a:latin typeface="Times New Roman"/>
              <a:ea typeface="ＭＳ ゴシック"/>
            </a:endParaRPr>
          </a:p>
          <a:p>
            <a:endParaRPr lang="en-US" dirty="0"/>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30</a:t>
            </a:fld>
            <a:endParaRPr lang="en-US"/>
          </a:p>
        </p:txBody>
      </p:sp>
    </p:spTree>
    <p:extLst>
      <p:ext uri="{BB962C8B-B14F-4D97-AF65-F5344CB8AC3E}">
        <p14:creationId xmlns:p14="http://schemas.microsoft.com/office/powerpoint/2010/main" val="2838163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a:latin typeface="Segoe"/>
                <a:ea typeface="ＭＳ ゴシック"/>
              </a:rPr>
              <a:t>Troubleshooting: Splitting tasks using the mouse pointer takes a little practice. If you split a task on the wrong date, there are two ways you can correct it. First, you can click the Undo button on the menu bar to remove the incorrect split. Or, point to the second segment of the task again, and when the mouse pointer changes to a circle with four arrows, drag the segment to the correct start date. You can drag multiple times.</a:t>
            </a:r>
            <a:endParaRPr lang="en-US" b="0" i="0" u="none" strike="noStrike" baseline="0">
              <a:latin typeface="Times New Roman"/>
              <a:ea typeface="ＭＳ ゴシック"/>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32</a:t>
            </a:fld>
            <a:endParaRPr lang="en-US"/>
          </a:p>
        </p:txBody>
      </p:sp>
    </p:spTree>
    <p:extLst>
      <p:ext uri="{BB962C8B-B14F-4D97-AF65-F5344CB8AC3E}">
        <p14:creationId xmlns:p14="http://schemas.microsoft.com/office/powerpoint/2010/main" val="2800603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a:latin typeface="Segoe"/>
                <a:ea typeface="ＭＳ ゴシック"/>
              </a:rPr>
              <a:t>Cross Ref: Resource leveling or manually contouring assignments can also cause tasks to split. You can find out more about resource leveling in Lesson 6 and about contouring assignments in Lesson 13.</a:t>
            </a:r>
            <a:endParaRPr lang="en-US" b="0" i="0" u="none" strike="noStrike" baseline="0">
              <a:latin typeface="Times New Roman"/>
              <a:ea typeface="ＭＳ ゴシック"/>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33</a:t>
            </a:fld>
            <a:endParaRPr lang="en-US"/>
          </a:p>
        </p:txBody>
      </p:sp>
    </p:spTree>
    <p:extLst>
      <p:ext uri="{BB962C8B-B14F-4D97-AF65-F5344CB8AC3E}">
        <p14:creationId xmlns:p14="http://schemas.microsoft.com/office/powerpoint/2010/main" val="30298595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Rectangle 4"/>
          <p:cNvSpPr>
            <a:spLocks noGrp="1" noChangeArrowheads="1"/>
          </p:cNvSpPr>
          <p:nvPr>
            <p:ph type="dt" sz="half" idx="10"/>
          </p:nvPr>
        </p:nvSpPr>
        <p:spPr>
          <a:xfrm>
            <a:off x="381000" y="6245225"/>
            <a:ext cx="2414336" cy="476250"/>
          </a:xfrm>
          <a:ln/>
        </p:spPr>
        <p:txBody>
          <a:bodyPr/>
          <a:lstStyle>
            <a:lvl1pPr>
              <a:defRPr sz="1050"/>
            </a:lvl1pPr>
          </a:lstStyle>
          <a:p>
            <a:pPr>
              <a:defRPr/>
            </a:pPr>
            <a:r>
              <a:rPr lang="en-US" dirty="0"/>
              <a:t>© 2014, John Wiley &amp; Sons, Inc.</a:t>
            </a:r>
          </a:p>
        </p:txBody>
      </p:sp>
      <p:sp>
        <p:nvSpPr>
          <p:cNvPr id="5" name="Rectangle 5"/>
          <p:cNvSpPr>
            <a:spLocks noGrp="1" noChangeArrowheads="1"/>
          </p:cNvSpPr>
          <p:nvPr>
            <p:ph type="ftr" sz="quarter" idx="11"/>
          </p:nvPr>
        </p:nvSpPr>
        <p:spPr>
          <a:xfrm>
            <a:off x="2795336" y="6245225"/>
            <a:ext cx="3681664" cy="476250"/>
          </a:xfrm>
          <a:ln/>
        </p:spPr>
        <p:txBody>
          <a:bodyPr/>
          <a:lstStyle>
            <a:lvl1pPr>
              <a:defRPr sz="1050"/>
            </a:lvl1pPr>
          </a:lstStyle>
          <a:p>
            <a:pPr>
              <a:defRPr/>
            </a:pPr>
            <a:r>
              <a:rPr lang="en-US"/>
              <a:t>Microsoft Official Academic Course, Microsoft Project 2013</a:t>
            </a:r>
          </a:p>
        </p:txBody>
      </p:sp>
      <p:sp>
        <p:nvSpPr>
          <p:cNvPr id="6" name="Rectangle 6"/>
          <p:cNvSpPr>
            <a:spLocks noGrp="1" noChangeArrowheads="1"/>
          </p:cNvSpPr>
          <p:nvPr>
            <p:ph type="sldNum" sz="quarter" idx="12"/>
          </p:nvPr>
        </p:nvSpPr>
        <p:spPr>
          <a:xfrm>
            <a:off x="6477000" y="6245225"/>
            <a:ext cx="2185736" cy="476250"/>
          </a:xfrm>
          <a:ln/>
        </p:spPr>
        <p:txBody>
          <a:bodyPr/>
          <a:lstStyle>
            <a:lvl1pPr>
              <a:defRPr sz="1050"/>
            </a:lvl1pPr>
          </a:lstStyle>
          <a:p>
            <a:pPr>
              <a:defRPr/>
            </a:pPr>
            <a:fld id="{240459FF-3F71-4B7E-B046-907AA8018BDF}" type="slidenum">
              <a:rPr lang="en-US" smtClean="0"/>
              <a:pPr>
                <a:defRPr/>
              </a:pPr>
              <a:t>‹#›</a:t>
            </a:fld>
            <a:endParaRPr lang="en-US"/>
          </a:p>
        </p:txBody>
      </p:sp>
    </p:spTree>
    <p:extLst>
      <p:ext uri="{BB962C8B-B14F-4D97-AF65-F5344CB8AC3E}">
        <p14:creationId xmlns:p14="http://schemas.microsoft.com/office/powerpoint/2010/main" val="2293582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Microsoft Official Academic Course, Microsoft Project 2013</a:t>
            </a:r>
          </a:p>
        </p:txBody>
      </p:sp>
      <p:sp>
        <p:nvSpPr>
          <p:cNvPr id="6" name="Rectangle 6"/>
          <p:cNvSpPr>
            <a:spLocks noGrp="1" noChangeArrowheads="1"/>
          </p:cNvSpPr>
          <p:nvPr>
            <p:ph type="sldNum" sz="quarter" idx="12"/>
          </p:nvPr>
        </p:nvSpPr>
        <p:spPr>
          <a:ln/>
        </p:spPr>
        <p:txBody>
          <a:bodyPr/>
          <a:lstStyle>
            <a:lvl1pPr>
              <a:defRPr/>
            </a:lvl1pPr>
          </a:lstStyle>
          <a:p>
            <a:pPr>
              <a:defRPr/>
            </a:pPr>
            <a:fld id="{86C2D24E-22F0-472D-A177-7290747F42E4}" type="slidenum">
              <a:rPr lang="en-US"/>
              <a:pPr>
                <a:defRPr/>
              </a:pPr>
              <a:t>‹#›</a:t>
            </a:fld>
            <a:endParaRPr lang="en-US"/>
          </a:p>
        </p:txBody>
      </p:sp>
    </p:spTree>
    <p:extLst>
      <p:ext uri="{BB962C8B-B14F-4D97-AF65-F5344CB8AC3E}">
        <p14:creationId xmlns:p14="http://schemas.microsoft.com/office/powerpoint/2010/main" val="2710210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457200"/>
            <a:ext cx="6019800" cy="6019800"/>
          </a:xfrm>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Microsoft Official Academic Course, Microsoft Project 2013</a:t>
            </a:r>
          </a:p>
        </p:txBody>
      </p:sp>
      <p:sp>
        <p:nvSpPr>
          <p:cNvPr id="6" name="Rectangle 6"/>
          <p:cNvSpPr>
            <a:spLocks noGrp="1" noChangeArrowheads="1"/>
          </p:cNvSpPr>
          <p:nvPr>
            <p:ph type="sldNum" sz="quarter" idx="12"/>
          </p:nvPr>
        </p:nvSpPr>
        <p:spPr>
          <a:ln/>
        </p:spPr>
        <p:txBody>
          <a:bodyPr/>
          <a:lstStyle>
            <a:lvl1pPr>
              <a:defRPr/>
            </a:lvl1pPr>
          </a:lstStyle>
          <a:p>
            <a:pPr>
              <a:defRPr/>
            </a:pPr>
            <a:fld id="{8152DE83-7917-4EFF-B203-C419F0B2909C}" type="slidenum">
              <a:rPr lang="en-US"/>
              <a:pPr>
                <a:defRPr/>
              </a:pPr>
              <a:t>‹#›</a:t>
            </a:fld>
            <a:endParaRPr lang="en-US"/>
          </a:p>
        </p:txBody>
      </p:sp>
    </p:spTree>
    <p:extLst>
      <p:ext uri="{BB962C8B-B14F-4D97-AF65-F5344CB8AC3E}">
        <p14:creationId xmlns:p14="http://schemas.microsoft.com/office/powerpoint/2010/main" val="26410109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14400"/>
          </a:xfrm>
        </p:spPr>
        <p:txBody>
          <a:bodyPr/>
          <a:lstStyle>
            <a:lvl1pPr>
              <a:defRPr>
                <a:effectLst>
                  <a:outerShdw blurRad="38100" dist="38100" dir="2700000" algn="tl">
                    <a:schemeClr val="bg1"/>
                  </a:outerShdw>
                </a:effectLst>
              </a:defRPr>
            </a:lvl1pPr>
          </a:lstStyle>
          <a:p>
            <a:r>
              <a:rPr lang="en-US" dirty="0"/>
              <a:t>Click to edit Master title style</a:t>
            </a:r>
          </a:p>
        </p:txBody>
      </p:sp>
      <p:sp>
        <p:nvSpPr>
          <p:cNvPr id="3" name="Table Placeholder 2"/>
          <p:cNvSpPr>
            <a:spLocks noGrp="1"/>
          </p:cNvSpPr>
          <p:nvPr>
            <p:ph type="tbl" idx="1"/>
          </p:nvPr>
        </p:nvSpPr>
        <p:spPr>
          <a:xfrm>
            <a:off x="457200" y="1447800"/>
            <a:ext cx="8229600" cy="5029200"/>
          </a:xfrm>
        </p:spPr>
        <p:txBody>
          <a:bodyPr/>
          <a:lstStyle/>
          <a:p>
            <a:pPr lvl="0"/>
            <a:r>
              <a:rPr lang="en-US" noProof="0"/>
              <a:t>Click icon to add table</a:t>
            </a:r>
          </a:p>
        </p:txBody>
      </p:sp>
      <p:sp>
        <p:nvSpPr>
          <p:cNvPr id="4" name="Rectangle 4"/>
          <p:cNvSpPr>
            <a:spLocks noGrp="1" noChangeArrowheads="1"/>
          </p:cNvSpPr>
          <p:nvPr>
            <p:ph type="dt" sz="half" idx="10"/>
          </p:nvPr>
        </p:nvSpPr>
        <p:spPr>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Microsoft Official Academic Course, Microsoft Project 2013</a:t>
            </a:r>
          </a:p>
        </p:txBody>
      </p:sp>
      <p:sp>
        <p:nvSpPr>
          <p:cNvPr id="6" name="Rectangle 6"/>
          <p:cNvSpPr>
            <a:spLocks noGrp="1" noChangeArrowheads="1"/>
          </p:cNvSpPr>
          <p:nvPr>
            <p:ph type="sldNum" sz="quarter" idx="12"/>
          </p:nvPr>
        </p:nvSpPr>
        <p:spPr>
          <a:ln/>
        </p:spPr>
        <p:txBody>
          <a:bodyPr/>
          <a:lstStyle>
            <a:lvl1pPr>
              <a:defRPr/>
            </a:lvl1pPr>
          </a:lstStyle>
          <a:p>
            <a:pPr>
              <a:defRPr/>
            </a:pPr>
            <a:fld id="{3227066C-25CD-4A3B-B69F-B91E783C25B3}" type="slidenum">
              <a:rPr lang="en-US"/>
              <a:pPr>
                <a:defRPr/>
              </a:pPr>
              <a:t>‹#›</a:t>
            </a:fld>
            <a:endParaRPr lang="en-US"/>
          </a:p>
        </p:txBody>
      </p:sp>
    </p:spTree>
    <p:extLst>
      <p:ext uri="{BB962C8B-B14F-4D97-AF65-F5344CB8AC3E}">
        <p14:creationId xmlns:p14="http://schemas.microsoft.com/office/powerpoint/2010/main" val="1734006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6A1CF0-287E-A040-BDC4-A849C56B37A3}" type="datetimeFigureOut">
              <a:rPr lang="en-US"/>
              <a:pPr/>
              <a:t>9/14/2017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4824AB-E07C-AD47-BF01-847C84B55928}" type="slidenum">
              <a:rPr/>
              <a:pPr/>
              <a:t>‹#›</a:t>
            </a:fld>
            <a:endParaRPr lang="en-US"/>
          </a:p>
        </p:txBody>
      </p:sp>
    </p:spTree>
    <p:extLst>
      <p:ext uri="{BB962C8B-B14F-4D97-AF65-F5344CB8AC3E}">
        <p14:creationId xmlns:p14="http://schemas.microsoft.com/office/powerpoint/2010/main" val="3789220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2C6"/>
              </a:buCl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ln/>
        </p:spPr>
        <p:txBody>
          <a:bodyPr/>
          <a:lstStyle>
            <a:lvl1pPr>
              <a:defRPr sz="1050"/>
            </a:lvl1pPr>
          </a:lstStyle>
          <a:p>
            <a:pPr>
              <a:defRPr/>
            </a:pPr>
            <a:r>
              <a:rPr lang="en-US"/>
              <a:t>© 2014, John Wiley &amp; Sons, Inc.</a:t>
            </a:r>
            <a:endParaRPr lang="en-US" dirty="0"/>
          </a:p>
        </p:txBody>
      </p:sp>
      <p:sp>
        <p:nvSpPr>
          <p:cNvPr id="5" name="Rectangle 5"/>
          <p:cNvSpPr>
            <a:spLocks noGrp="1" noChangeArrowheads="1"/>
          </p:cNvSpPr>
          <p:nvPr>
            <p:ph type="ftr" sz="quarter" idx="11"/>
          </p:nvPr>
        </p:nvSpPr>
        <p:spPr>
          <a:xfrm>
            <a:off x="2743200" y="6245225"/>
            <a:ext cx="3657600" cy="476250"/>
          </a:xfrm>
          <a:ln/>
        </p:spPr>
        <p:txBody>
          <a:bodyPr/>
          <a:lstStyle>
            <a:lvl1pPr>
              <a:defRPr sz="1050"/>
            </a:lvl1pPr>
          </a:lstStyle>
          <a:p>
            <a:pPr>
              <a:defRPr/>
            </a:pPr>
            <a:r>
              <a:rPr lang="en-US" dirty="0"/>
              <a:t>Microsoft Official Academic Course, Microsoft Project 2013</a:t>
            </a:r>
          </a:p>
        </p:txBody>
      </p:sp>
      <p:sp>
        <p:nvSpPr>
          <p:cNvPr id="6" name="Rectangle 6"/>
          <p:cNvSpPr>
            <a:spLocks noGrp="1" noChangeArrowheads="1"/>
          </p:cNvSpPr>
          <p:nvPr>
            <p:ph type="sldNum" sz="quarter" idx="12"/>
          </p:nvPr>
        </p:nvSpPr>
        <p:spPr>
          <a:ln/>
        </p:spPr>
        <p:txBody>
          <a:bodyPr/>
          <a:lstStyle>
            <a:lvl1pPr>
              <a:defRPr sz="1050"/>
            </a:lvl1pPr>
          </a:lstStyle>
          <a:p>
            <a:pPr>
              <a:defRPr/>
            </a:pPr>
            <a:fld id="{4453F413-A379-4AA4-A6AE-7C7FDF82C384}" type="slidenum">
              <a:rPr lang="en-US" smtClean="0"/>
              <a:pPr>
                <a:defRPr/>
              </a:pPr>
              <a:t>‹#›</a:t>
            </a:fld>
            <a:endParaRPr lang="en-US" dirty="0"/>
          </a:p>
        </p:txBody>
      </p:sp>
    </p:spTree>
    <p:extLst>
      <p:ext uri="{BB962C8B-B14F-4D97-AF65-F5344CB8AC3E}">
        <p14:creationId xmlns:p14="http://schemas.microsoft.com/office/powerpoint/2010/main" val="1432068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Microsoft Official Academic Course, Microsoft Project 2013</a:t>
            </a:r>
          </a:p>
        </p:txBody>
      </p:sp>
      <p:sp>
        <p:nvSpPr>
          <p:cNvPr id="6" name="Rectangle 6"/>
          <p:cNvSpPr>
            <a:spLocks noGrp="1" noChangeArrowheads="1"/>
          </p:cNvSpPr>
          <p:nvPr>
            <p:ph type="sldNum" sz="quarter" idx="12"/>
          </p:nvPr>
        </p:nvSpPr>
        <p:spPr>
          <a:ln/>
        </p:spPr>
        <p:txBody>
          <a:bodyPr/>
          <a:lstStyle>
            <a:lvl1pPr>
              <a:defRPr/>
            </a:lvl1pPr>
          </a:lstStyle>
          <a:p>
            <a:pPr>
              <a:defRPr/>
            </a:pPr>
            <a:fld id="{BDAF097D-FD51-42BB-BF26-7FAFAC6D60B7}" type="slidenum">
              <a:rPr lang="en-US"/>
              <a:pPr>
                <a:defRPr/>
              </a:pPr>
              <a:t>‹#›</a:t>
            </a:fld>
            <a:endParaRPr lang="en-US"/>
          </a:p>
        </p:txBody>
      </p:sp>
    </p:spTree>
    <p:extLst>
      <p:ext uri="{BB962C8B-B14F-4D97-AF65-F5344CB8AC3E}">
        <p14:creationId xmlns:p14="http://schemas.microsoft.com/office/powerpoint/2010/main" val="1576491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a:spLocks noGrp="1" noChangeArrowheads="1"/>
          </p:cNvSpPr>
          <p:nvPr>
            <p:ph type="dt" sz="half" idx="10"/>
          </p:nvPr>
        </p:nvSpPr>
        <p:spPr>
          <a:ln/>
        </p:spPr>
        <p:txBody>
          <a:bodyPr/>
          <a:lstStyle>
            <a:lvl1pPr>
              <a:defRPr/>
            </a:lvl1pPr>
          </a:lstStyle>
          <a:p>
            <a:pPr>
              <a:defRPr/>
            </a:pPr>
            <a:r>
              <a:rPr lang="en-US"/>
              <a:t>© 2014, John Wiley &amp; Sons, Inc.</a:t>
            </a:r>
          </a:p>
        </p:txBody>
      </p:sp>
      <p:sp>
        <p:nvSpPr>
          <p:cNvPr id="6" name="Rectangle 5"/>
          <p:cNvSpPr>
            <a:spLocks noGrp="1" noChangeArrowheads="1"/>
          </p:cNvSpPr>
          <p:nvPr>
            <p:ph type="ftr" sz="quarter" idx="11"/>
          </p:nvPr>
        </p:nvSpPr>
        <p:spPr>
          <a:ln/>
        </p:spPr>
        <p:txBody>
          <a:bodyPr/>
          <a:lstStyle>
            <a:lvl1pPr>
              <a:defRPr/>
            </a:lvl1pPr>
          </a:lstStyle>
          <a:p>
            <a:pPr>
              <a:defRPr/>
            </a:pPr>
            <a:r>
              <a:rPr lang="en-US"/>
              <a:t>Microsoft Official Academic Course, Microsoft Project 2013</a:t>
            </a:r>
          </a:p>
        </p:txBody>
      </p:sp>
      <p:sp>
        <p:nvSpPr>
          <p:cNvPr id="7" name="Rectangle 6"/>
          <p:cNvSpPr>
            <a:spLocks noGrp="1" noChangeArrowheads="1"/>
          </p:cNvSpPr>
          <p:nvPr>
            <p:ph type="sldNum" sz="quarter" idx="12"/>
          </p:nvPr>
        </p:nvSpPr>
        <p:spPr>
          <a:ln/>
        </p:spPr>
        <p:txBody>
          <a:bodyPr/>
          <a:lstStyle>
            <a:lvl1pPr>
              <a:defRPr/>
            </a:lvl1pPr>
          </a:lstStyle>
          <a:p>
            <a:pPr>
              <a:defRPr/>
            </a:pPr>
            <a:fld id="{1B4B5463-1AC5-44D9-A7E0-25B4A933145A}" type="slidenum">
              <a:rPr lang="en-US"/>
              <a:pPr>
                <a:defRPr/>
              </a:pPr>
              <a:t>‹#›</a:t>
            </a:fld>
            <a:endParaRPr lang="en-US"/>
          </a:p>
        </p:txBody>
      </p:sp>
    </p:spTree>
    <p:extLst>
      <p:ext uri="{BB962C8B-B14F-4D97-AF65-F5344CB8AC3E}">
        <p14:creationId xmlns:p14="http://schemas.microsoft.com/office/powerpoint/2010/main" val="391360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4"/>
          <p:cNvSpPr>
            <a:spLocks noGrp="1" noChangeArrowheads="1"/>
          </p:cNvSpPr>
          <p:nvPr>
            <p:ph type="dt" sz="half" idx="10"/>
          </p:nvPr>
        </p:nvSpPr>
        <p:spPr>
          <a:ln/>
        </p:spPr>
        <p:txBody>
          <a:bodyPr/>
          <a:lstStyle>
            <a:lvl1pPr>
              <a:defRPr/>
            </a:lvl1pPr>
          </a:lstStyle>
          <a:p>
            <a:pPr>
              <a:defRPr/>
            </a:pPr>
            <a:r>
              <a:rPr lang="en-US"/>
              <a:t>© 2014, John Wiley &amp; Sons, Inc.</a:t>
            </a:r>
          </a:p>
        </p:txBody>
      </p:sp>
      <p:sp>
        <p:nvSpPr>
          <p:cNvPr id="8" name="Rectangle 5"/>
          <p:cNvSpPr>
            <a:spLocks noGrp="1" noChangeArrowheads="1"/>
          </p:cNvSpPr>
          <p:nvPr>
            <p:ph type="ftr" sz="quarter" idx="11"/>
          </p:nvPr>
        </p:nvSpPr>
        <p:spPr>
          <a:ln/>
        </p:spPr>
        <p:txBody>
          <a:bodyPr/>
          <a:lstStyle>
            <a:lvl1pPr>
              <a:defRPr/>
            </a:lvl1pPr>
          </a:lstStyle>
          <a:p>
            <a:pPr>
              <a:defRPr/>
            </a:pPr>
            <a:r>
              <a:rPr lang="en-US"/>
              <a:t>Microsoft Official Academic Course, Microsoft Project 2013</a:t>
            </a:r>
          </a:p>
        </p:txBody>
      </p:sp>
      <p:sp>
        <p:nvSpPr>
          <p:cNvPr id="9" name="Rectangle 6"/>
          <p:cNvSpPr>
            <a:spLocks noGrp="1" noChangeArrowheads="1"/>
          </p:cNvSpPr>
          <p:nvPr>
            <p:ph type="sldNum" sz="quarter" idx="12"/>
          </p:nvPr>
        </p:nvSpPr>
        <p:spPr>
          <a:ln/>
        </p:spPr>
        <p:txBody>
          <a:bodyPr/>
          <a:lstStyle>
            <a:lvl1pPr>
              <a:defRPr/>
            </a:lvl1pPr>
          </a:lstStyle>
          <a:p>
            <a:pPr>
              <a:defRPr/>
            </a:pPr>
            <a:fld id="{CA6C543E-908C-43D6-A406-AFACB94C8388}" type="slidenum">
              <a:rPr lang="en-US"/>
              <a:pPr>
                <a:defRPr/>
              </a:pPr>
              <a:t>‹#›</a:t>
            </a:fld>
            <a:endParaRPr lang="en-US"/>
          </a:p>
        </p:txBody>
      </p:sp>
    </p:spTree>
    <p:extLst>
      <p:ext uri="{BB962C8B-B14F-4D97-AF65-F5344CB8AC3E}">
        <p14:creationId xmlns:p14="http://schemas.microsoft.com/office/powerpoint/2010/main" val="3279208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r>
              <a:rPr lang="en-US"/>
              <a:t>© 2014, John Wiley &amp; Sons, Inc.</a:t>
            </a:r>
          </a:p>
        </p:txBody>
      </p:sp>
      <p:sp>
        <p:nvSpPr>
          <p:cNvPr id="4" name="Rectangle 5"/>
          <p:cNvSpPr>
            <a:spLocks noGrp="1" noChangeArrowheads="1"/>
          </p:cNvSpPr>
          <p:nvPr>
            <p:ph type="ftr" sz="quarter" idx="11"/>
          </p:nvPr>
        </p:nvSpPr>
        <p:spPr>
          <a:ln/>
        </p:spPr>
        <p:txBody>
          <a:bodyPr/>
          <a:lstStyle>
            <a:lvl1pPr>
              <a:defRPr/>
            </a:lvl1pPr>
          </a:lstStyle>
          <a:p>
            <a:pPr>
              <a:defRPr/>
            </a:pPr>
            <a:r>
              <a:rPr lang="en-US"/>
              <a:t>Microsoft Official Academic Course, Microsoft Project 2013</a:t>
            </a:r>
          </a:p>
        </p:txBody>
      </p:sp>
      <p:sp>
        <p:nvSpPr>
          <p:cNvPr id="5" name="Rectangle 6"/>
          <p:cNvSpPr>
            <a:spLocks noGrp="1" noChangeArrowheads="1"/>
          </p:cNvSpPr>
          <p:nvPr>
            <p:ph type="sldNum" sz="quarter" idx="12"/>
          </p:nvPr>
        </p:nvSpPr>
        <p:spPr>
          <a:ln/>
        </p:spPr>
        <p:txBody>
          <a:bodyPr/>
          <a:lstStyle>
            <a:lvl1pPr>
              <a:defRPr/>
            </a:lvl1pPr>
          </a:lstStyle>
          <a:p>
            <a:pPr>
              <a:defRPr/>
            </a:pPr>
            <a:fld id="{28BFF6DF-3303-4C48-854A-FA250DD79FB4}" type="slidenum">
              <a:rPr lang="en-US"/>
              <a:pPr>
                <a:defRPr/>
              </a:pPr>
              <a:t>‹#›</a:t>
            </a:fld>
            <a:endParaRPr lang="en-US"/>
          </a:p>
        </p:txBody>
      </p:sp>
    </p:spTree>
    <p:extLst>
      <p:ext uri="{BB962C8B-B14F-4D97-AF65-F5344CB8AC3E}">
        <p14:creationId xmlns:p14="http://schemas.microsoft.com/office/powerpoint/2010/main" val="2342102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a:t>© 2014, John Wiley &amp; Sons, Inc.</a:t>
            </a:r>
          </a:p>
        </p:txBody>
      </p:sp>
      <p:sp>
        <p:nvSpPr>
          <p:cNvPr id="3" name="Rectangle 5"/>
          <p:cNvSpPr>
            <a:spLocks noGrp="1" noChangeArrowheads="1"/>
          </p:cNvSpPr>
          <p:nvPr>
            <p:ph type="ftr" sz="quarter" idx="11"/>
          </p:nvPr>
        </p:nvSpPr>
        <p:spPr>
          <a:ln/>
        </p:spPr>
        <p:txBody>
          <a:bodyPr/>
          <a:lstStyle>
            <a:lvl1pPr>
              <a:defRPr/>
            </a:lvl1pPr>
          </a:lstStyle>
          <a:p>
            <a:pPr>
              <a:defRPr/>
            </a:pPr>
            <a:r>
              <a:rPr lang="en-US"/>
              <a:t>Microsoft Official Academic Course, Microsoft Project 2013</a:t>
            </a:r>
          </a:p>
        </p:txBody>
      </p:sp>
      <p:sp>
        <p:nvSpPr>
          <p:cNvPr id="4" name="Rectangle 6"/>
          <p:cNvSpPr>
            <a:spLocks noGrp="1" noChangeArrowheads="1"/>
          </p:cNvSpPr>
          <p:nvPr>
            <p:ph type="sldNum" sz="quarter" idx="12"/>
          </p:nvPr>
        </p:nvSpPr>
        <p:spPr>
          <a:ln/>
        </p:spPr>
        <p:txBody>
          <a:bodyPr/>
          <a:lstStyle>
            <a:lvl1pPr>
              <a:defRPr/>
            </a:lvl1pPr>
          </a:lstStyle>
          <a:p>
            <a:pPr>
              <a:defRPr/>
            </a:pPr>
            <a:fld id="{B1C3ADB1-AE50-4B45-8824-17FB8311405F}" type="slidenum">
              <a:rPr lang="en-US"/>
              <a:pPr>
                <a:defRPr/>
              </a:pPr>
              <a:t>‹#›</a:t>
            </a:fld>
            <a:endParaRPr lang="en-US"/>
          </a:p>
        </p:txBody>
      </p:sp>
    </p:spTree>
    <p:extLst>
      <p:ext uri="{BB962C8B-B14F-4D97-AF65-F5344CB8AC3E}">
        <p14:creationId xmlns:p14="http://schemas.microsoft.com/office/powerpoint/2010/main" val="3088223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atin typeface="Segoe UI Light" panose="020B0502040204020203" pitchFamily="34" charset="0"/>
              </a:defRPr>
            </a:lvl4pPr>
            <a:lvl5pPr>
              <a:defRPr sz="2000">
                <a:latin typeface="Segoe UI Light" panose="020B0502040204020203"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a:t>© 2014, John Wiley &amp; Sons, Inc.</a:t>
            </a:r>
          </a:p>
        </p:txBody>
      </p:sp>
      <p:sp>
        <p:nvSpPr>
          <p:cNvPr id="6" name="Rectangle 5"/>
          <p:cNvSpPr>
            <a:spLocks noGrp="1" noChangeArrowheads="1"/>
          </p:cNvSpPr>
          <p:nvPr>
            <p:ph type="ftr" sz="quarter" idx="11"/>
          </p:nvPr>
        </p:nvSpPr>
        <p:spPr>
          <a:ln/>
        </p:spPr>
        <p:txBody>
          <a:bodyPr/>
          <a:lstStyle>
            <a:lvl1pPr>
              <a:defRPr/>
            </a:lvl1pPr>
          </a:lstStyle>
          <a:p>
            <a:pPr>
              <a:defRPr/>
            </a:pPr>
            <a:r>
              <a:rPr lang="en-US"/>
              <a:t>Microsoft Official Academic Course, Microsoft Project 2013</a:t>
            </a:r>
          </a:p>
        </p:txBody>
      </p:sp>
      <p:sp>
        <p:nvSpPr>
          <p:cNvPr id="7" name="Rectangle 6"/>
          <p:cNvSpPr>
            <a:spLocks noGrp="1" noChangeArrowheads="1"/>
          </p:cNvSpPr>
          <p:nvPr>
            <p:ph type="sldNum" sz="quarter" idx="12"/>
          </p:nvPr>
        </p:nvSpPr>
        <p:spPr>
          <a:ln/>
        </p:spPr>
        <p:txBody>
          <a:bodyPr/>
          <a:lstStyle>
            <a:lvl1pPr>
              <a:defRPr/>
            </a:lvl1pPr>
          </a:lstStyle>
          <a:p>
            <a:pPr>
              <a:defRPr/>
            </a:pPr>
            <a:fld id="{D78FCE9E-789B-4FAD-AE65-1A54666FD9FC}" type="slidenum">
              <a:rPr lang="en-US"/>
              <a:pPr>
                <a:defRPr/>
              </a:pPr>
              <a:t>‹#›</a:t>
            </a:fld>
            <a:endParaRPr lang="en-US"/>
          </a:p>
        </p:txBody>
      </p:sp>
    </p:spTree>
    <p:extLst>
      <p:ext uri="{BB962C8B-B14F-4D97-AF65-F5344CB8AC3E}">
        <p14:creationId xmlns:p14="http://schemas.microsoft.com/office/powerpoint/2010/main" val="3057951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a:t>© 2014, John Wiley &amp; Sons, Inc.</a:t>
            </a:r>
          </a:p>
        </p:txBody>
      </p:sp>
      <p:sp>
        <p:nvSpPr>
          <p:cNvPr id="6" name="Rectangle 5"/>
          <p:cNvSpPr>
            <a:spLocks noGrp="1" noChangeArrowheads="1"/>
          </p:cNvSpPr>
          <p:nvPr>
            <p:ph type="ftr" sz="quarter" idx="11"/>
          </p:nvPr>
        </p:nvSpPr>
        <p:spPr>
          <a:ln/>
        </p:spPr>
        <p:txBody>
          <a:bodyPr/>
          <a:lstStyle>
            <a:lvl1pPr>
              <a:defRPr/>
            </a:lvl1pPr>
          </a:lstStyle>
          <a:p>
            <a:pPr>
              <a:defRPr/>
            </a:pPr>
            <a:r>
              <a:rPr lang="en-US"/>
              <a:t>Microsoft Official Academic Course, Microsoft Project 2013</a:t>
            </a:r>
          </a:p>
        </p:txBody>
      </p:sp>
      <p:sp>
        <p:nvSpPr>
          <p:cNvPr id="7" name="Rectangle 6"/>
          <p:cNvSpPr>
            <a:spLocks noGrp="1" noChangeArrowheads="1"/>
          </p:cNvSpPr>
          <p:nvPr>
            <p:ph type="sldNum" sz="quarter" idx="12"/>
          </p:nvPr>
        </p:nvSpPr>
        <p:spPr>
          <a:ln/>
        </p:spPr>
        <p:txBody>
          <a:bodyPr/>
          <a:lstStyle>
            <a:lvl1pPr>
              <a:defRPr/>
            </a:lvl1pPr>
          </a:lstStyle>
          <a:p>
            <a:pPr>
              <a:defRPr/>
            </a:pPr>
            <a:fld id="{E954E121-91E1-4C60-A5AB-A63ED2F86162}" type="slidenum">
              <a:rPr lang="en-US"/>
              <a:pPr>
                <a:defRPr/>
              </a:pPr>
              <a:t>‹#›</a:t>
            </a:fld>
            <a:endParaRPr lang="en-US"/>
          </a:p>
        </p:txBody>
      </p:sp>
    </p:spTree>
    <p:extLst>
      <p:ext uri="{BB962C8B-B14F-4D97-AF65-F5344CB8AC3E}">
        <p14:creationId xmlns:p14="http://schemas.microsoft.com/office/powerpoint/2010/main" val="3997973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9E49"/>
        </a:solidFill>
        <a:effectLst/>
      </p:bgPr>
    </p:bg>
    <p:spTree>
      <p:nvGrpSpPr>
        <p:cNvPr id="1" name=""/>
        <p:cNvGrpSpPr/>
        <p:nvPr/>
      </p:nvGrpSpPr>
      <p:grpSpPr>
        <a:xfrm>
          <a:off x="0" y="0"/>
          <a:ext cx="0" cy="0"/>
          <a:chOff x="0" y="0"/>
          <a:chExt cx="0" cy="0"/>
        </a:xfrm>
      </p:grpSpPr>
      <p:sp>
        <p:nvSpPr>
          <p:cNvPr id="7" name="Rectangle 6"/>
          <p:cNvSpPr/>
          <p:nvPr/>
        </p:nvSpPr>
        <p:spPr>
          <a:xfrm>
            <a:off x="304800" y="328613"/>
            <a:ext cx="8532813" cy="6197600"/>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Rounded Rectangle 8"/>
          <p:cNvSpPr/>
          <p:nvPr/>
        </p:nvSpPr>
        <p:spPr>
          <a:xfrm>
            <a:off x="418596" y="435546"/>
            <a:ext cx="8306809" cy="6033870"/>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030" name="Straight Connector 7"/>
          <p:cNvCxnSpPr>
            <a:cxnSpLocks noChangeShapeType="1"/>
          </p:cNvCxnSpPr>
          <p:nvPr/>
        </p:nvCxnSpPr>
        <p:spPr bwMode="auto">
          <a:xfrm>
            <a:off x="533400" y="1447800"/>
            <a:ext cx="8077200" cy="1588"/>
          </a:xfrm>
          <a:prstGeom prst="line">
            <a:avLst/>
          </a:prstGeom>
          <a:noFill/>
          <a:ln w="57150" algn="ctr">
            <a:solidFill>
              <a:srgbClr val="007C0A"/>
            </a:solidFill>
            <a:round/>
            <a:headEnd/>
            <a:tailEnd/>
          </a:ln>
          <a:extLst>
            <a:ext uri="{909E8E84-426E-40dd-AFC4-6F175D3DCCD1}">
              <a14:hiddenFill xmlns:a14="http://schemas.microsoft.com/office/drawing/2010/main" xmlns="">
                <a:noFill/>
              </a14:hiddenFill>
            </a:ext>
          </a:extLst>
        </p:spPr>
      </p:cxnSp>
      <p:sp>
        <p:nvSpPr>
          <p:cNvPr id="149506" name="Rectangle 2"/>
          <p:cNvSpPr>
            <a:spLocks noGrp="1" noChangeArrowheads="1"/>
          </p:cNvSpPr>
          <p:nvPr>
            <p:ph type="title"/>
          </p:nvPr>
        </p:nvSpPr>
        <p:spPr bwMode="auto">
          <a:xfrm>
            <a:off x="457200" y="457200"/>
            <a:ext cx="8229600" cy="9144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2" name="Rectangle 3"/>
          <p:cNvSpPr>
            <a:spLocks noGrp="1" noChangeArrowheads="1"/>
          </p:cNvSpPr>
          <p:nvPr>
            <p:ph type="body" idx="1"/>
          </p:nvPr>
        </p:nvSpPr>
        <p:spPr bwMode="auto">
          <a:xfrm>
            <a:off x="457200" y="1524000"/>
            <a:ext cx="8229600" cy="495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4950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2014, John Wiley &amp; Sons, Inc.</a:t>
            </a:r>
          </a:p>
        </p:txBody>
      </p:sp>
      <p:sp>
        <p:nvSpPr>
          <p:cNvPr id="149509" name="Rectangle 5"/>
          <p:cNvSpPr>
            <a:spLocks noGrp="1" noChangeArrowheads="1"/>
          </p:cNvSpPr>
          <p:nvPr>
            <p:ph type="ftr" sz="quarter" idx="3"/>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a:t>Microsoft Official Academic Course, Microsoft Project 2013</a:t>
            </a:r>
            <a:endParaRPr lang="en-US" dirty="0"/>
          </a:p>
        </p:txBody>
      </p:sp>
      <p:sp>
        <p:nvSpPr>
          <p:cNvPr id="14951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 id="2147484063" r:id="rId13"/>
  </p:sldLayoutIdLst>
  <p:hf hdr="0"/>
  <p:txStyles>
    <p:titleStyle>
      <a:lvl1pPr algn="l" rtl="0" eaLnBrk="1" fontAlgn="base" hangingPunct="1">
        <a:spcBef>
          <a:spcPct val="0"/>
        </a:spcBef>
        <a:spcAft>
          <a:spcPct val="0"/>
        </a:spcAft>
        <a:defRPr sz="3200">
          <a:solidFill>
            <a:srgbClr val="009E49"/>
          </a:solidFill>
          <a:effectLst>
            <a:outerShdw blurRad="38100" dist="38100" dir="2700000" algn="tl">
              <a:schemeClr val="bg1"/>
            </a:outerShdw>
          </a:effectLst>
          <a:latin typeface="Segoe UI Semibold" panose="020B0702040204020203" pitchFamily="34" charset="0"/>
          <a:ea typeface="+mj-ea"/>
          <a:cs typeface="+mj-cs"/>
        </a:defRPr>
      </a:lvl1pPr>
      <a:lvl2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2pPr>
      <a:lvl3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3pPr>
      <a:lvl4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4pPr>
      <a:lvl5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5pPr>
      <a:lvl6pPr marL="4572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6pPr>
      <a:lvl7pPr marL="9144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7pPr>
      <a:lvl8pPr marL="13716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8pPr>
      <a:lvl9pPr marL="18288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9pPr>
    </p:titleStyle>
    <p:bodyStyle>
      <a:lvl1pPr marL="342900" indent="-342900" algn="l" rtl="0" eaLnBrk="1" fontAlgn="base" hangingPunct="1">
        <a:spcBef>
          <a:spcPct val="20000"/>
        </a:spcBef>
        <a:spcAft>
          <a:spcPct val="0"/>
        </a:spcAft>
        <a:buClr>
          <a:srgbClr val="009E49"/>
        </a:buClr>
        <a:buFont typeface="Arial"/>
        <a:buChar char="•"/>
        <a:defRPr sz="2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457200" algn="l" rtl="0" eaLnBrk="1" fontAlgn="base" hangingPunct="1">
        <a:spcBef>
          <a:spcPct val="20000"/>
        </a:spcBef>
        <a:spcAft>
          <a:spcPct val="0"/>
        </a:spcAft>
        <a:buClr>
          <a:srgbClr val="DD5900"/>
        </a:buClr>
        <a:buFontTx/>
        <a:buNone/>
        <a:defRPr sz="2200">
          <a:solidFill>
            <a:schemeClr val="tx1"/>
          </a:solidFill>
          <a:latin typeface="Segoe UI Semilight" panose="020B0402040204020203" pitchFamily="34" charset="0"/>
          <a:cs typeface="Segoe UI Semilight" panose="020B0402040204020203" pitchFamily="34" charset="0"/>
        </a:defRPr>
      </a:lvl2pPr>
      <a:lvl3pPr marL="914400" indent="0" algn="l" rtl="0" eaLnBrk="1" fontAlgn="base" hangingPunct="1">
        <a:spcBef>
          <a:spcPct val="20000"/>
        </a:spcBef>
        <a:spcAft>
          <a:spcPct val="0"/>
        </a:spcAft>
        <a:buClr>
          <a:schemeClr val="tx1"/>
        </a:buClr>
        <a:buNone/>
        <a:defRPr sz="1400">
          <a:solidFill>
            <a:schemeClr val="tx1"/>
          </a:solidFill>
          <a:latin typeface="Segoe UI Light" panose="020B0502040204020203" pitchFamily="34" charset="0"/>
        </a:defRPr>
      </a:lvl3pPr>
      <a:lvl4pPr marL="1600200" indent="-228600" algn="l" rtl="0" eaLnBrk="1" fontAlgn="base" hangingPunct="1">
        <a:spcBef>
          <a:spcPct val="20000"/>
        </a:spcBef>
        <a:spcAft>
          <a:spcPct val="0"/>
        </a:spcAft>
        <a:buChar char="–"/>
        <a:defRPr sz="2000" b="1">
          <a:solidFill>
            <a:schemeClr val="tx1"/>
          </a:solidFill>
          <a:latin typeface="+mn-lt"/>
        </a:defRPr>
      </a:lvl4pPr>
      <a:lvl5pPr marL="2057400" indent="-228600" algn="l" rtl="0" eaLnBrk="1" fontAlgn="base" hangingPunct="1">
        <a:spcBef>
          <a:spcPct val="20000"/>
        </a:spcBef>
        <a:spcAft>
          <a:spcPct val="0"/>
        </a:spcAft>
        <a:buChar char="»"/>
        <a:defRPr sz="2000" b="1">
          <a:solidFill>
            <a:schemeClr val="tx1"/>
          </a:solidFill>
          <a:latin typeface="+mn-lt"/>
        </a:defRPr>
      </a:lvl5pPr>
      <a:lvl6pPr marL="2514600" indent="-228600" algn="l" rtl="0" eaLnBrk="1" fontAlgn="base" hangingPunct="1">
        <a:spcBef>
          <a:spcPct val="20000"/>
        </a:spcBef>
        <a:spcAft>
          <a:spcPct val="0"/>
        </a:spcAft>
        <a:buChar char="»"/>
        <a:defRPr sz="2000" b="1">
          <a:solidFill>
            <a:schemeClr val="tx1"/>
          </a:solidFill>
          <a:latin typeface="+mn-lt"/>
        </a:defRPr>
      </a:lvl6pPr>
      <a:lvl7pPr marL="2971800" indent="-228600" algn="l" rtl="0" eaLnBrk="1" fontAlgn="base" hangingPunct="1">
        <a:spcBef>
          <a:spcPct val="20000"/>
        </a:spcBef>
        <a:spcAft>
          <a:spcPct val="0"/>
        </a:spcAft>
        <a:buChar char="»"/>
        <a:defRPr sz="2000" b="1">
          <a:solidFill>
            <a:schemeClr val="tx1"/>
          </a:solidFill>
          <a:latin typeface="+mn-lt"/>
        </a:defRPr>
      </a:lvl7pPr>
      <a:lvl8pPr marL="3429000" indent="-228600" algn="l" rtl="0" eaLnBrk="1" fontAlgn="base" hangingPunct="1">
        <a:spcBef>
          <a:spcPct val="20000"/>
        </a:spcBef>
        <a:spcAft>
          <a:spcPct val="0"/>
        </a:spcAft>
        <a:buChar char="»"/>
        <a:defRPr sz="2000" b="1">
          <a:solidFill>
            <a:schemeClr val="tx1"/>
          </a:solidFill>
          <a:latin typeface="+mn-lt"/>
        </a:defRPr>
      </a:lvl8pPr>
      <a:lvl9pPr marL="3886200" indent="-228600" algn="l" rtl="0" eaLnBrk="1" fontAlgn="base" hangingPunct="1">
        <a:spcBef>
          <a:spcPct val="20000"/>
        </a:spcBef>
        <a:spcAft>
          <a:spcPct val="0"/>
        </a:spcAft>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0" y="1452563"/>
            <a:ext cx="9144000" cy="3043237"/>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Rounded Rectangle 8"/>
          <p:cNvSpPr/>
          <p:nvPr/>
        </p:nvSpPr>
        <p:spPr>
          <a:xfrm>
            <a:off x="418596" y="1528074"/>
            <a:ext cx="8306809" cy="2889482"/>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ctrTitle" idx="4294967295"/>
          </p:nvPr>
        </p:nvSpPr>
        <p:spPr>
          <a:xfrm>
            <a:off x="129381" y="3405753"/>
            <a:ext cx="8534400" cy="898525"/>
          </a:xfrm>
        </p:spPr>
        <p:txBody>
          <a:bodyPr lIns="45720" rIns="45720">
            <a:normAutofit/>
          </a:bodyPr>
          <a:lstStyle/>
          <a:p>
            <a:pPr algn="r">
              <a:defRPr/>
            </a:pPr>
            <a:r>
              <a:rPr lang="en-US" sz="4400" b="1" dirty="0">
                <a:solidFill>
                  <a:srgbClr val="FF0000"/>
                </a:solidFill>
                <a:latin typeface="Segoe"/>
                <a:ea typeface="ＭＳ ゴシック"/>
              </a:rPr>
              <a:t>Refining</a:t>
            </a:r>
            <a:r>
              <a:rPr lang="en-US" sz="4400" b="1" dirty="0">
                <a:latin typeface="Segoe"/>
                <a:ea typeface="ＭＳ ゴシック"/>
              </a:rPr>
              <a:t> Your Project Schedule</a:t>
            </a:r>
            <a:endParaRPr lang="en-US" sz="4200" b="1" dirty="0">
              <a:effectLst>
                <a:outerShdw algn="tl">
                  <a:srgbClr val="000000"/>
                </a:outerShdw>
              </a:effectLst>
            </a:endParaRPr>
          </a:p>
        </p:txBody>
      </p:sp>
      <p:sp>
        <p:nvSpPr>
          <p:cNvPr id="2055" name="Subtitle 2"/>
          <p:cNvSpPr>
            <a:spLocks noGrp="1"/>
          </p:cNvSpPr>
          <p:nvPr>
            <p:ph type="body" idx="1"/>
          </p:nvPr>
        </p:nvSpPr>
        <p:spPr>
          <a:xfrm>
            <a:off x="304800" y="3124200"/>
            <a:ext cx="8305800" cy="457200"/>
          </a:xfrm>
        </p:spPr>
        <p:txBody>
          <a:bodyPr lIns="182880" tIns="0"/>
          <a:lstStyle/>
          <a:p>
            <a:pPr marL="36513" indent="0" algn="r" eaLnBrk="1" hangingPunct="1">
              <a:spcBef>
                <a:spcPct val="0"/>
              </a:spcBef>
              <a:buFontTx/>
              <a:buNone/>
            </a:pPr>
            <a:r>
              <a:rPr lang="en-US" sz="2800" dirty="0">
                <a:solidFill>
                  <a:srgbClr val="007C0A"/>
                </a:solidFill>
              </a:rPr>
              <a:t>Lesson 4</a:t>
            </a:r>
          </a:p>
        </p:txBody>
      </p:sp>
      <p:sp>
        <p:nvSpPr>
          <p:cNvPr id="3" name="Date Placeholder 2"/>
          <p:cNvSpPr>
            <a:spLocks noGrp="1"/>
          </p:cNvSpPr>
          <p:nvPr>
            <p:ph type="dt" sz="half" idx="10"/>
          </p:nvPr>
        </p:nvSpPr>
        <p:spPr/>
        <p:txBody>
          <a:bodyPr/>
          <a:lstStyle/>
          <a:p>
            <a:pPr>
              <a:defRPr/>
            </a:pPr>
            <a:r>
              <a:rPr lang="en-US" dirty="0">
                <a:solidFill>
                  <a:schemeClr val="bg1"/>
                </a:solidFill>
              </a:rPr>
              <a:t>© 2014, John Wiley &amp; Sons, Inc.</a:t>
            </a:r>
          </a:p>
        </p:txBody>
      </p:sp>
      <p:sp>
        <p:nvSpPr>
          <p:cNvPr id="4" name="Footer Placeholder 3"/>
          <p:cNvSpPr>
            <a:spLocks noGrp="1"/>
          </p:cNvSpPr>
          <p:nvPr>
            <p:ph type="ftr" sz="quarter" idx="11"/>
          </p:nvPr>
        </p:nvSpPr>
        <p:spPr/>
        <p:txBody>
          <a:bodyPr/>
          <a:lstStyle/>
          <a:p>
            <a:pPr>
              <a:defRPr/>
            </a:pPr>
            <a:r>
              <a:rPr lang="en-US" dirty="0">
                <a:solidFill>
                  <a:schemeClr val="bg1"/>
                </a:solidFill>
              </a:rPr>
              <a:t>Microsoft Official Academic Course, Microsoft Project 2013</a:t>
            </a:r>
          </a:p>
        </p:txBody>
      </p:sp>
      <p:sp>
        <p:nvSpPr>
          <p:cNvPr id="5" name="Slide Number Placeholder 4"/>
          <p:cNvSpPr>
            <a:spLocks noGrp="1"/>
          </p:cNvSpPr>
          <p:nvPr>
            <p:ph type="sldNum" sz="quarter" idx="12"/>
          </p:nvPr>
        </p:nvSpPr>
        <p:spPr/>
        <p:txBody>
          <a:bodyPr/>
          <a:lstStyle/>
          <a:p>
            <a:pPr>
              <a:defRPr/>
            </a:pPr>
            <a:fld id="{4453F413-A379-4AA4-A6AE-7C7FDF82C384}" type="slidenum">
              <a:rPr lang="en-US" smtClean="0">
                <a:solidFill>
                  <a:schemeClr val="bg1"/>
                </a:solidFill>
              </a:rPr>
              <a:pPr>
                <a:defRPr/>
              </a:pPr>
              <a:t>1</a:t>
            </a:fld>
            <a:endParaRPr lang="en-US" dirty="0">
              <a:solidFill>
                <a:schemeClr val="bg1"/>
              </a:solidFill>
            </a:endParaRPr>
          </a:p>
        </p:txBody>
      </p:sp>
      <p:sp>
        <p:nvSpPr>
          <p:cNvPr id="10" name="Title 1"/>
          <p:cNvSpPr txBox="1">
            <a:spLocks/>
          </p:cNvSpPr>
          <p:nvPr/>
        </p:nvSpPr>
        <p:spPr>
          <a:xfrm>
            <a:off x="152400" y="1828800"/>
            <a:ext cx="8534400" cy="898525"/>
          </a:xfrm>
          <a:prstGeom prst="rect">
            <a:avLst/>
          </a:prstGeom>
        </p:spPr>
        <p:txBody>
          <a:bodyPr vert="horz" lIns="45720" tIns="45720" rIns="45720" bIns="45720" rtlCol="0" anchor="ctr">
            <a:normAutofit/>
          </a:bodyPr>
          <a:lstStyle>
            <a:lvl1pPr algn="l" defTabSz="685800" rtl="0" eaLnBrk="1" latinLnBrk="0" hangingPunct="1">
              <a:lnSpc>
                <a:spcPct val="90000"/>
              </a:lnSpc>
              <a:spcBef>
                <a:spcPct val="0"/>
              </a:spcBef>
              <a:buNone/>
              <a:defRPr sz="3300" kern="1200">
                <a:solidFill>
                  <a:srgbClr val="0000CC"/>
                </a:solidFill>
                <a:latin typeface="+mj-lt"/>
                <a:ea typeface="+mj-ea"/>
                <a:cs typeface="+mj-cs"/>
              </a:defRPr>
            </a:lvl1pPr>
          </a:lstStyle>
          <a:p>
            <a:pPr algn="ctr" fontAlgn="auto">
              <a:spcAft>
                <a:spcPts val="0"/>
              </a:spcAft>
              <a:defRPr/>
            </a:pPr>
            <a:r>
              <a:rPr lang="en-US" sz="4800" b="1" dirty="0">
                <a:solidFill>
                  <a:srgbClr val="007C0A"/>
                </a:solidFill>
                <a:latin typeface="Segoe UI Semibold" panose="020B0702040204020203" pitchFamily="34" charset="0"/>
              </a:rPr>
              <a:t>Microsoft</a:t>
            </a:r>
            <a:r>
              <a:rPr lang="en-US" sz="4800" b="1" dirty="0">
                <a:solidFill>
                  <a:srgbClr val="DD5900"/>
                </a:solidFill>
                <a:latin typeface="+mn-lt"/>
              </a:rPr>
              <a:t> </a:t>
            </a:r>
            <a:r>
              <a:rPr lang="en-US" sz="4800" b="1" dirty="0">
                <a:solidFill>
                  <a:srgbClr val="009E49"/>
                </a:solidFill>
                <a:latin typeface="+mn-lt"/>
              </a:rPr>
              <a:t>Project 2013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Apply a Task Calendar to an Individual Task</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a:latin typeface="Segoe"/>
                <a:ea typeface="ＭＳ ゴシック"/>
              </a:rPr>
              <a:t>8.	In the Select days box, select </a:t>
            </a:r>
            <a:r>
              <a:rPr lang="en-US" b="1" i="0" u="none" strike="noStrike" baseline="0">
                <a:latin typeface="Segoe"/>
                <a:ea typeface="ＭＳ ゴシック"/>
              </a:rPr>
              <a:t>Monday</a:t>
            </a:r>
            <a:r>
              <a:rPr lang="en-US" b="0" i="0" u="none" strike="noStrike" baseline="0">
                <a:latin typeface="Segoe"/>
                <a:ea typeface="ＭＳ ゴシック"/>
              </a:rPr>
              <a:t>. Click the </a:t>
            </a:r>
            <a:r>
              <a:rPr lang="en-US" b="1" i="0" u="none" strike="noStrike" baseline="0">
                <a:latin typeface="Segoe"/>
                <a:ea typeface="ＭＳ ゴシック"/>
              </a:rPr>
              <a:t>Set day(s) to these specific working times </a:t>
            </a:r>
            <a:r>
              <a:rPr lang="en-US" b="0" i="0" u="none" strike="noStrike" baseline="0">
                <a:latin typeface="Segoe"/>
                <a:ea typeface="ＭＳ ゴシック"/>
              </a:rPr>
              <a:t>button. Click the </a:t>
            </a:r>
            <a:r>
              <a:rPr lang="en-US" b="1" i="0" u="none" strike="noStrike" baseline="0">
                <a:latin typeface="Segoe"/>
                <a:ea typeface="ＭＳ ゴシック"/>
              </a:rPr>
              <a:t>cell in row 1 </a:t>
            </a:r>
            <a:r>
              <a:rPr lang="en-US" b="0" i="0" u="none" strike="noStrike" baseline="0">
                <a:latin typeface="Segoe"/>
                <a:ea typeface="ＭＳ ゴシック"/>
              </a:rPr>
              <a:t>of the </a:t>
            </a:r>
            <a:r>
              <a:rPr lang="en-US" b="1" i="0" u="none" strike="noStrike" baseline="0">
                <a:latin typeface="Segoe"/>
                <a:ea typeface="ＭＳ ゴシック"/>
              </a:rPr>
              <a:t>From </a:t>
            </a:r>
            <a:r>
              <a:rPr lang="en-US" b="0" i="0" u="none" strike="noStrike" baseline="0">
                <a:latin typeface="Segoe"/>
                <a:ea typeface="ＭＳ ゴシック"/>
              </a:rPr>
              <a:t>column and type </a:t>
            </a:r>
            <a:r>
              <a:rPr lang="en-US" b="1" i="0" u="none" strike="noStrike" baseline="0">
                <a:latin typeface="Segoe"/>
                <a:ea typeface="ＭＳ ゴシック"/>
              </a:rPr>
              <a:t>9:00 </a:t>
            </a:r>
            <a:r>
              <a:rPr lang="en-US" b="0" i="0" u="none" strike="noStrike" baseline="0">
                <a:latin typeface="Segoe"/>
                <a:ea typeface="ＭＳ ゴシック"/>
              </a:rPr>
              <a:t>PM. Click the </a:t>
            </a:r>
            <a:r>
              <a:rPr lang="en-US" b="1" i="0" u="none" strike="noStrike" baseline="0">
                <a:latin typeface="Segoe"/>
                <a:ea typeface="ＭＳ ゴシック"/>
              </a:rPr>
              <a:t>cell in row 1 </a:t>
            </a:r>
            <a:r>
              <a:rPr lang="en-US" b="0" i="0" u="none" strike="noStrike" baseline="0">
                <a:latin typeface="Segoe"/>
                <a:ea typeface="ＭＳ ゴシック"/>
              </a:rPr>
              <a:t>of the </a:t>
            </a:r>
            <a:r>
              <a:rPr lang="en-US" b="1" i="0" u="none" strike="noStrike" baseline="0">
                <a:latin typeface="Segoe"/>
                <a:ea typeface="ＭＳ ゴシック"/>
              </a:rPr>
              <a:t>To </a:t>
            </a:r>
            <a:r>
              <a:rPr lang="en-US" b="0" i="0" u="none" strike="noStrike" baseline="0">
                <a:latin typeface="Segoe"/>
                <a:ea typeface="ＭＳ ゴシック"/>
              </a:rPr>
              <a:t>column and type </a:t>
            </a:r>
            <a:r>
              <a:rPr lang="en-US" b="1" i="0" u="none" strike="noStrike" baseline="0">
                <a:latin typeface="Segoe"/>
                <a:ea typeface="ＭＳ ゴシック"/>
              </a:rPr>
              <a:t>12:00 AM</a:t>
            </a:r>
            <a:r>
              <a:rPr lang="en-US" b="0" i="0" u="none" strike="noStrike" baseline="0">
                <a:latin typeface="Segoe"/>
                <a:ea typeface="ＭＳ ゴシック"/>
              </a:rPr>
              <a:t>. Click the </a:t>
            </a:r>
            <a:r>
              <a:rPr lang="en-US" b="1" i="0" u="none" strike="noStrike" baseline="0">
                <a:latin typeface="Segoe"/>
                <a:ea typeface="ＭＳ ゴシック"/>
              </a:rPr>
              <a:t>cell in row 2 </a:t>
            </a:r>
            <a:r>
              <a:rPr lang="en-US" b="0" i="0" u="none" strike="noStrike" baseline="0">
                <a:latin typeface="Segoe"/>
                <a:ea typeface="ＭＳ ゴシック"/>
              </a:rPr>
              <a:t>of the </a:t>
            </a:r>
            <a:r>
              <a:rPr lang="en-US" b="1" i="0" u="none" strike="noStrike" baseline="0">
                <a:latin typeface="Segoe"/>
                <a:ea typeface="ＭＳ ゴシック"/>
              </a:rPr>
              <a:t>From </a:t>
            </a:r>
            <a:r>
              <a:rPr lang="en-US" b="0" i="0" u="none" strike="noStrike" baseline="0">
                <a:latin typeface="Segoe"/>
                <a:ea typeface="ＭＳ ゴシック"/>
              </a:rPr>
              <a:t>column and press </a:t>
            </a:r>
            <a:r>
              <a:rPr lang="en-US" b="1" i="0" u="none" strike="noStrike" baseline="0">
                <a:latin typeface="Segoe"/>
                <a:ea typeface="ＭＳ ゴシック"/>
              </a:rPr>
              <a:t>Delete.</a:t>
            </a:r>
          </a:p>
          <a:p>
            <a:pPr lvl="1" rtl="0"/>
            <a:r>
              <a:rPr lang="en-US" b="0" i="0" u="none" strike="noStrike" baseline="0">
                <a:latin typeface="Segoe"/>
                <a:ea typeface="ＭＳ ゴシック"/>
              </a:rPr>
              <a:t>9.	Select </a:t>
            </a:r>
            <a:r>
              <a:rPr lang="en-US" b="1" i="0" u="none" strike="noStrike" baseline="0">
                <a:latin typeface="Segoe"/>
                <a:ea typeface="ＭＳ ゴシック"/>
              </a:rPr>
              <a:t>Saturday</a:t>
            </a:r>
            <a:r>
              <a:rPr lang="en-US" b="0" i="0" u="none" strike="noStrike" baseline="0">
                <a:latin typeface="Segoe"/>
                <a:ea typeface="ＭＳ ゴシック"/>
              </a:rPr>
              <a:t>. Click the </a:t>
            </a:r>
            <a:r>
              <a:rPr lang="en-US" b="1" i="0" u="none" strike="noStrike" baseline="0">
                <a:latin typeface="Segoe"/>
                <a:ea typeface="ＭＳ ゴシック"/>
              </a:rPr>
              <a:t>Set day(s) to these specific working times </a:t>
            </a:r>
            <a:r>
              <a:rPr lang="en-US" b="0" i="0" u="none" strike="noStrike" baseline="0">
                <a:latin typeface="Segoe"/>
                <a:ea typeface="ＭＳ ゴシック"/>
              </a:rPr>
              <a:t>button. Click the </a:t>
            </a:r>
            <a:r>
              <a:rPr lang="en-US" b="1" i="0" u="none" strike="noStrike" baseline="0">
                <a:latin typeface="Segoe"/>
                <a:ea typeface="ＭＳ ゴシック"/>
              </a:rPr>
              <a:t>cell in row 1 </a:t>
            </a:r>
            <a:r>
              <a:rPr lang="en-US" b="0" i="0" u="none" strike="noStrike" baseline="0">
                <a:latin typeface="Segoe"/>
                <a:ea typeface="ＭＳ ゴシック"/>
              </a:rPr>
              <a:t>of the </a:t>
            </a:r>
            <a:r>
              <a:rPr lang="en-US" b="1" i="0" u="none" strike="noStrike" baseline="0">
                <a:latin typeface="Segoe"/>
                <a:ea typeface="ＭＳ ゴシック"/>
              </a:rPr>
              <a:t>From </a:t>
            </a:r>
            <a:r>
              <a:rPr lang="en-US" b="0" i="0" u="none" strike="noStrike" baseline="0">
                <a:latin typeface="Segoe"/>
                <a:ea typeface="ＭＳ ゴシック"/>
              </a:rPr>
              <a:t>column and type </a:t>
            </a:r>
            <a:r>
              <a:rPr lang="en-US" b="1" i="0" u="none" strike="noStrike" baseline="0">
                <a:latin typeface="Segoe"/>
                <a:ea typeface="ＭＳ ゴシック"/>
              </a:rPr>
              <a:t>12:00 AM</a:t>
            </a:r>
            <a:r>
              <a:rPr lang="en-US" b="0" i="0" u="none" strike="noStrike" baseline="0">
                <a:latin typeface="Segoe"/>
                <a:ea typeface="ＭＳ ゴシック"/>
              </a:rPr>
              <a:t>. Click the </a:t>
            </a:r>
            <a:r>
              <a:rPr lang="en-US" b="1" i="0" u="none" strike="noStrike" baseline="0">
                <a:latin typeface="Segoe"/>
                <a:ea typeface="ＭＳ ゴシック"/>
              </a:rPr>
              <a:t>cell in row 1 </a:t>
            </a:r>
            <a:r>
              <a:rPr lang="en-US" b="0" i="0" u="none" strike="noStrike" baseline="0">
                <a:latin typeface="Segoe"/>
                <a:ea typeface="ＭＳ ゴシック"/>
              </a:rPr>
              <a:t>of the </a:t>
            </a:r>
            <a:r>
              <a:rPr lang="en-US" b="1" i="0" u="none" strike="noStrike" baseline="0">
                <a:latin typeface="Segoe"/>
                <a:ea typeface="ＭＳ ゴシック"/>
              </a:rPr>
              <a:t>To </a:t>
            </a:r>
            <a:r>
              <a:rPr lang="en-US" b="0" i="0" u="none" strike="noStrike" baseline="0">
                <a:latin typeface="Segoe"/>
                <a:ea typeface="ＭＳ ゴシック"/>
              </a:rPr>
              <a:t>column and type </a:t>
            </a:r>
            <a:r>
              <a:rPr lang="en-US" b="1" i="0" u="none" strike="noStrike" baseline="0">
                <a:latin typeface="Segoe"/>
                <a:ea typeface="ＭＳ ゴシック"/>
              </a:rPr>
              <a:t>3:00 AM</a:t>
            </a:r>
            <a:r>
              <a:rPr lang="en-US" b="0" i="0" u="none" strike="noStrike" baseline="0">
                <a:latin typeface="Segoe"/>
                <a:ea typeface="ＭＳ ゴシック"/>
              </a:rPr>
              <a:t>. Press </a:t>
            </a:r>
            <a:r>
              <a:rPr lang="en-US" b="1" i="0" u="none" strike="noStrike" baseline="0">
                <a:latin typeface="Segoe"/>
                <a:ea typeface="ＭＳ ゴシック"/>
              </a:rPr>
              <a:t>Enter</a:t>
            </a:r>
            <a:r>
              <a:rPr lang="en-US" b="0" i="0" u="none" strike="noStrike" baseline="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10</a:t>
            </a:fld>
            <a:endParaRPr lang="en-US" dirty="0"/>
          </a:p>
        </p:txBody>
      </p:sp>
    </p:spTree>
    <p:extLst>
      <p:ext uri="{BB962C8B-B14F-4D97-AF65-F5344CB8AC3E}">
        <p14:creationId xmlns:p14="http://schemas.microsoft.com/office/powerpoint/2010/main" val="2537825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Apply a Task Calendar to an Individual Task</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a:latin typeface="Segoe"/>
                <a:ea typeface="ＭＳ ゴシック"/>
              </a:rPr>
              <a:t>10.	Click </a:t>
            </a:r>
            <a:r>
              <a:rPr lang="en-US" b="1" i="0" u="none" strike="noStrike" baseline="0">
                <a:latin typeface="Segoe"/>
                <a:ea typeface="ＭＳ ゴシック"/>
              </a:rPr>
              <a:t>OK </a:t>
            </a:r>
            <a:r>
              <a:rPr lang="en-US" b="0" i="0" u="none" strike="noStrike" baseline="0">
                <a:latin typeface="Segoe"/>
                <a:ea typeface="ＭＳ ゴシック"/>
              </a:rPr>
              <a:t>to close the </a:t>
            </a:r>
            <a:r>
              <a:rPr lang="en-US" b="1" i="0" u="none" strike="noStrike" baseline="0">
                <a:latin typeface="Segoe"/>
                <a:ea typeface="ＭＳ ゴシック"/>
              </a:rPr>
              <a:t>Details </a:t>
            </a:r>
            <a:r>
              <a:rPr lang="en-US" b="0" i="0" u="none" strike="noStrike" baseline="0">
                <a:latin typeface="Segoe"/>
                <a:ea typeface="ＭＳ ゴシック"/>
              </a:rPr>
              <a:t>dialog box, then click </a:t>
            </a:r>
            <a:r>
              <a:rPr lang="en-US" b="1" i="0" u="none" strike="noStrike" baseline="0">
                <a:latin typeface="Segoe"/>
                <a:ea typeface="ＭＳ ゴシック"/>
              </a:rPr>
              <a:t>OK </a:t>
            </a:r>
            <a:r>
              <a:rPr lang="en-US" b="0" i="0" u="none" strike="noStrike" baseline="0">
                <a:latin typeface="Segoe"/>
                <a:ea typeface="ＭＳ ゴシック"/>
              </a:rPr>
              <a:t>to close the Change Working Time dialog box. You have now created and set the working times for this calendar from 9:00 PM to 3:00 AM from Monday night through Friday night (Saturday morning). Now you must assign the calendar to a task.</a:t>
            </a:r>
          </a:p>
          <a:p>
            <a:pPr lvl="1" rtl="0"/>
            <a:r>
              <a:rPr lang="en-US" b="0" i="0" u="none" strike="noStrike" baseline="0">
                <a:latin typeface="Segoe"/>
                <a:ea typeface="ＭＳ ゴシック"/>
              </a:rPr>
              <a:t>11.	Select the name of task 35, </a:t>
            </a:r>
            <a:r>
              <a:rPr lang="en-US" b="1" i="0" u="none" strike="noStrike" baseline="0">
                <a:latin typeface="Segoe"/>
                <a:ea typeface="ＭＳ ゴシック"/>
              </a:rPr>
              <a:t>Scene 3 video shoot</a:t>
            </a:r>
            <a:r>
              <a:rPr lang="en-US" b="0" i="0" u="none" strike="noStrike" baseline="0">
                <a:latin typeface="Segoe"/>
                <a:ea typeface="ＭＳ ゴシック"/>
              </a:rPr>
              <a:t>. If the Gantt bar of this task is not visible, click the </a:t>
            </a:r>
            <a:r>
              <a:rPr lang="en-US" b="1" i="0" u="none" strike="noStrike" baseline="0">
                <a:latin typeface="Segoe"/>
                <a:ea typeface="ＭＳ ゴシック"/>
              </a:rPr>
              <a:t>Scroll To Task </a:t>
            </a:r>
            <a:r>
              <a:rPr lang="en-US" b="0" i="0" u="none" strike="noStrike" baseline="0">
                <a:latin typeface="Segoe"/>
                <a:ea typeface="ＭＳ ゴシック"/>
              </a:rPr>
              <a:t>button on the Task ribbon.</a:t>
            </a:r>
          </a:p>
          <a:p>
            <a:pPr lvl="1" rtl="0"/>
            <a:r>
              <a:rPr lang="en-US" b="0" i="0" u="none" strike="noStrike" baseline="0">
                <a:latin typeface="Segoe"/>
                <a:ea typeface="ＭＳ ゴシック"/>
              </a:rPr>
              <a:t>12.	Click the </a:t>
            </a:r>
            <a:r>
              <a:rPr lang="en-US" b="1" i="0" u="none" strike="noStrike" baseline="0">
                <a:latin typeface="Segoe"/>
                <a:ea typeface="ＭＳ ゴシック"/>
              </a:rPr>
              <a:t>Task </a:t>
            </a:r>
            <a:r>
              <a:rPr lang="en-US" b="0" i="0" u="none" strike="noStrike" baseline="0">
                <a:latin typeface="Segoe"/>
                <a:ea typeface="ＭＳ ゴシック"/>
              </a:rPr>
              <a:t>tab then click the </a:t>
            </a:r>
            <a:r>
              <a:rPr lang="en-US" b="1" i="0" u="none" strike="noStrike" baseline="0">
                <a:latin typeface="Segoe"/>
                <a:ea typeface="ＭＳ ゴシック"/>
              </a:rPr>
              <a:t>Information </a:t>
            </a:r>
            <a:r>
              <a:rPr lang="en-US" b="0" i="0" u="none" strike="noStrike" baseline="0">
                <a:latin typeface="Segoe"/>
                <a:ea typeface="ＭＳ ゴシック"/>
              </a:rPr>
              <a:t>button in the Properties group. The Task Information dialog box appears.</a:t>
            </a:r>
          </a:p>
          <a:p>
            <a:pPr lvl="1" rtl="0"/>
            <a:r>
              <a:rPr lang="en-US" b="0" i="0" u="none" strike="noStrike" baseline="0">
                <a:latin typeface="Segoe"/>
                <a:ea typeface="ＭＳ ゴシック"/>
              </a:rPr>
              <a:t>13.	Click the </a:t>
            </a:r>
            <a:r>
              <a:rPr lang="en-US" b="1" i="0" u="none" strike="noStrike" baseline="0">
                <a:latin typeface="Segoe"/>
                <a:ea typeface="ＭＳ ゴシック"/>
              </a:rPr>
              <a:t>Advanced </a:t>
            </a:r>
            <a:r>
              <a:rPr lang="en-US" b="0" i="0" u="none" strike="noStrike" baseline="0">
                <a:latin typeface="Segoe"/>
                <a:ea typeface="ＭＳ ゴシック"/>
              </a:rPr>
              <a:t>tab of the Task Information dialog box.</a:t>
            </a:r>
            <a:endParaRPr lang="en-US" b="0" i="0" u="none" strike="noStrike" baseline="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11</a:t>
            </a:fld>
            <a:endParaRPr lang="en-US" dirty="0"/>
          </a:p>
        </p:txBody>
      </p:sp>
    </p:spTree>
    <p:extLst>
      <p:ext uri="{BB962C8B-B14F-4D97-AF65-F5344CB8AC3E}">
        <p14:creationId xmlns:p14="http://schemas.microsoft.com/office/powerpoint/2010/main" val="1538534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Apply a Task Calendar to an Individual Task</a:t>
            </a:r>
            <a:endParaRPr lang="en-US" b="0" i="0" u="none" strike="noStrike" baseline="0">
              <a:solidFill>
                <a:srgbClr val="009E49"/>
              </a:solidFill>
              <a:latin typeface="Times New Roman"/>
              <a:ea typeface="ＭＳ ゴシック"/>
            </a:endParaRPr>
          </a:p>
        </p:txBody>
      </p:sp>
      <p:pic>
        <p:nvPicPr>
          <p:cNvPr id="4" name="Picture 3" descr="0403.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98780" y="2590800"/>
            <a:ext cx="5778420" cy="3543300"/>
          </a:xfrm>
          <a:prstGeom prst="rect">
            <a:avLst/>
          </a:prstGeom>
        </p:spPr>
      </p:pic>
      <p:sp>
        <p:nvSpPr>
          <p:cNvPr id="3" name="Text Placeholder 2"/>
          <p:cNvSpPr>
            <a:spLocks noGrp="1"/>
          </p:cNvSpPr>
          <p:nvPr>
            <p:ph type="body" idx="1"/>
          </p:nvPr>
        </p:nvSpPr>
        <p:spPr/>
        <p:txBody>
          <a:bodyPr/>
          <a:lstStyle/>
          <a:p>
            <a:pPr lvl="1" rtl="0"/>
            <a:r>
              <a:rPr lang="en-US" b="0" i="0" u="none" strike="noStrike" baseline="0">
                <a:latin typeface="Segoe"/>
                <a:ea typeface="ＭＳ ゴシック"/>
              </a:rPr>
              <a:t>14.	In the Calendar box, select </a:t>
            </a:r>
            <a:r>
              <a:rPr lang="en-US" b="1" i="0" u="none" strike="noStrike" baseline="0">
                <a:latin typeface="Segoe"/>
                <a:ea typeface="ＭＳ ゴシック"/>
              </a:rPr>
              <a:t>Overnight Beach Filming </a:t>
            </a:r>
            <a:r>
              <a:rPr lang="en-US" b="0" i="0" u="none" strike="noStrike" baseline="0">
                <a:latin typeface="Segoe"/>
                <a:ea typeface="ＭＳ ゴシック"/>
              </a:rPr>
              <a:t>from the drop-down list box. Click the </a:t>
            </a:r>
            <a:r>
              <a:rPr lang="en-US" b="1" i="0" u="none" strike="noStrike" baseline="0">
                <a:latin typeface="Segoe"/>
                <a:ea typeface="ＭＳ ゴシック"/>
              </a:rPr>
              <a:t>Scheduling ignores resource calendars </a:t>
            </a:r>
            <a:r>
              <a:rPr lang="en-US" b="0" i="0" u="none" strike="noStrike" baseline="0">
                <a:latin typeface="Segoe"/>
                <a:ea typeface="ＭＳ ゴシック"/>
              </a:rPr>
              <a:t>check box. Your screen should look like the figure below.</a:t>
            </a:r>
            <a:endParaRPr lang="en-US" b="0" i="0" u="none" strike="noStrike" baseline="0">
              <a:latin typeface="Times New Roman"/>
              <a:ea typeface="ＭＳ ゴシック"/>
            </a:endParaRPr>
          </a:p>
        </p:txBody>
      </p:sp>
      <p:sp>
        <p:nvSpPr>
          <p:cNvPr id="5"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6"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7"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12</a:t>
            </a:fld>
            <a:endParaRPr lang="en-US" dirty="0"/>
          </a:p>
        </p:txBody>
      </p:sp>
    </p:spTree>
    <p:extLst>
      <p:ext uri="{BB962C8B-B14F-4D97-AF65-F5344CB8AC3E}">
        <p14:creationId xmlns:p14="http://schemas.microsoft.com/office/powerpoint/2010/main" val="2599037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Apply a Task Calendar to an Individual Task</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a:latin typeface="Segoe"/>
                <a:ea typeface="ＭＳ ゴシック"/>
              </a:rPr>
              <a:t>15.	Click </a:t>
            </a:r>
            <a:r>
              <a:rPr lang="en-US" b="1" i="0" u="none" strike="noStrike" baseline="0">
                <a:latin typeface="Segoe"/>
                <a:ea typeface="ＭＳ ゴシック"/>
              </a:rPr>
              <a:t>OK </a:t>
            </a:r>
            <a:r>
              <a:rPr lang="en-US" b="0" i="0" u="none" strike="noStrike" baseline="0">
                <a:latin typeface="Segoe"/>
                <a:ea typeface="ＭＳ ゴシック"/>
              </a:rPr>
              <a:t>to close the Task Information dialog box. Microsoft Project applies the Overnight Beach Filming calendar to task 35, and a calendar icon appears in the Indicators column. Because you chose to ignore resource calendars, the resources for this task will be scheduled at times that would usually be nonworking times for them.</a:t>
            </a:r>
          </a:p>
          <a:p>
            <a:pPr lvl="1" rtl="0"/>
            <a:r>
              <a:rPr lang="en-US" b="0" i="0" u="none" strike="noStrike" baseline="0">
                <a:latin typeface="Segoe"/>
                <a:ea typeface="ＭＳ ゴシック"/>
              </a:rPr>
              <a:t>16.	</a:t>
            </a:r>
            <a:r>
              <a:rPr lang="en-US" b="1" i="0" u="none" strike="noStrike" baseline="0">
                <a:latin typeface="Segoe"/>
                <a:ea typeface="ＭＳ ゴシック"/>
              </a:rPr>
              <a:t>SAVE </a:t>
            </a:r>
            <a:r>
              <a:rPr lang="en-US" b="0" i="0" u="none" strike="noStrike" baseline="0">
                <a:latin typeface="Segoe"/>
                <a:ea typeface="ＭＳ ゴシック"/>
              </a:rPr>
              <a:t>the project schedule.</a:t>
            </a:r>
          </a:p>
          <a:p>
            <a:pPr lvl="0" rtl="0"/>
            <a:r>
              <a:rPr lang="en-US" b="1" i="0" u="none" strike="noStrike" baseline="0">
                <a:latin typeface="Segoe"/>
                <a:ea typeface="ＭＳ ゴシック"/>
              </a:rPr>
              <a:t>PAUSE. LEAVE </a:t>
            </a:r>
            <a:r>
              <a:rPr lang="en-US" b="0" i="0" u="none" strike="noStrike" baseline="0">
                <a:latin typeface="Segoe"/>
                <a:ea typeface="ＭＳ ゴシック"/>
              </a:rPr>
              <a:t>the project schedule open to use in the next exercise.</a:t>
            </a:r>
            <a:endParaRPr lang="en-US" b="0" i="0" u="none" strike="noStrike" baseline="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13</a:t>
            </a:fld>
            <a:endParaRPr lang="en-US" dirty="0"/>
          </a:p>
        </p:txBody>
      </p:sp>
    </p:spTree>
    <p:extLst>
      <p:ext uri="{BB962C8B-B14F-4D97-AF65-F5344CB8AC3E}">
        <p14:creationId xmlns:p14="http://schemas.microsoft.com/office/powerpoint/2010/main" val="2917482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Apply a Task Calendar to an Individual Task</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dirty="0">
                <a:latin typeface="Segoe"/>
                <a:ea typeface="ＭＳ ゴシック"/>
              </a:rPr>
              <a:t>You have just created and assigned a task calendar to a task that occurs outside normal working times–an overnight video shoot. </a:t>
            </a:r>
          </a:p>
          <a:p>
            <a:pPr lvl="0" rtl="0"/>
            <a:r>
              <a:rPr lang="en-US" b="0" i="0" u="none" strike="noStrike" baseline="0" dirty="0">
                <a:latin typeface="Segoe"/>
                <a:ea typeface="ＭＳ ゴシック"/>
              </a:rPr>
              <a:t>For tasks that have both a task calendar and resource assignments (and therefore a resource calendar), </a:t>
            </a:r>
            <a:r>
              <a:rPr lang="en-US" b="0" i="0" u="none" strike="noStrike" baseline="0" dirty="0">
                <a:solidFill>
                  <a:srgbClr val="FF0000"/>
                </a:solidFill>
                <a:latin typeface="Segoe"/>
                <a:ea typeface="ＭＳ ゴシック"/>
              </a:rPr>
              <a:t>Microsoft Project will schedule work in the working time that is </a:t>
            </a:r>
            <a:r>
              <a:rPr lang="en-US" b="1" i="0" u="none" strike="noStrike" baseline="0" dirty="0">
                <a:solidFill>
                  <a:srgbClr val="FF0000"/>
                </a:solidFill>
                <a:latin typeface="Segoe"/>
                <a:ea typeface="ＭＳ ゴシック"/>
              </a:rPr>
              <a:t>common between the task and resource calendar(s).</a:t>
            </a:r>
            <a:r>
              <a:rPr lang="en-US" b="1" i="0" u="none" strike="noStrike" baseline="0" dirty="0">
                <a:latin typeface="Segoe"/>
                <a:ea typeface="ＭＳ ゴシック"/>
              </a:rPr>
              <a:t> </a:t>
            </a:r>
          </a:p>
          <a:p>
            <a:pPr lvl="0" rtl="0"/>
            <a:r>
              <a:rPr lang="en-US" b="0" i="0" u="sng" strike="noStrike" baseline="0" dirty="0">
                <a:latin typeface="Segoe"/>
                <a:ea typeface="ＭＳ ゴシック"/>
              </a:rPr>
              <a:t>If there is no common time</a:t>
            </a:r>
            <a:r>
              <a:rPr lang="en-US" b="0" i="0" u="none" strike="noStrike" baseline="0" dirty="0">
                <a:latin typeface="Segoe"/>
                <a:ea typeface="ＭＳ ゴシック"/>
              </a:rPr>
              <a:t>, Project will </a:t>
            </a:r>
            <a:r>
              <a:rPr lang="en-US" b="1" i="0" u="none" strike="noStrike" baseline="0" dirty="0">
                <a:solidFill>
                  <a:srgbClr val="FF0000"/>
                </a:solidFill>
                <a:latin typeface="Segoe"/>
                <a:ea typeface="ＭＳ ゴシック"/>
              </a:rPr>
              <a:t>alert</a:t>
            </a:r>
            <a:r>
              <a:rPr lang="en-US" b="0" i="0" u="none" strike="noStrike" baseline="0" dirty="0">
                <a:latin typeface="Segoe"/>
                <a:ea typeface="ＭＳ ゴシック"/>
              </a:rPr>
              <a:t> you when you assign a resource to the task or when you apply the task calendar. </a:t>
            </a:r>
            <a:endParaRPr lang="en-US"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14</a:t>
            </a:fld>
            <a:endParaRPr lang="en-US" dirty="0"/>
          </a:p>
        </p:txBody>
      </p:sp>
    </p:spTree>
    <p:extLst>
      <p:ext uri="{BB962C8B-B14F-4D97-AF65-F5344CB8AC3E}">
        <p14:creationId xmlns:p14="http://schemas.microsoft.com/office/powerpoint/2010/main" val="2281983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dirty="0">
                <a:solidFill>
                  <a:srgbClr val="009E49"/>
                </a:solidFill>
                <a:latin typeface="Segoe"/>
                <a:ea typeface="ＭＳ ゴシック"/>
              </a:rPr>
              <a:t>Changing </a:t>
            </a:r>
            <a:r>
              <a:rPr lang="en-US" b="0" i="0" u="none" strike="noStrike" baseline="0" dirty="0">
                <a:solidFill>
                  <a:srgbClr val="FF0000"/>
                </a:solidFill>
                <a:latin typeface="Segoe"/>
                <a:ea typeface="ＭＳ ゴシック"/>
              </a:rPr>
              <a:t>Task Types</a:t>
            </a:r>
            <a:endParaRPr lang="en-US" b="0" i="0" u="none" strike="noStrike" baseline="0" dirty="0">
              <a:solidFill>
                <a:srgbClr val="FF0000"/>
              </a:solidFill>
              <a:latin typeface="Times New Roman"/>
              <a:ea typeface="ＭＳ ゴシック"/>
            </a:endParaRPr>
          </a:p>
        </p:txBody>
      </p:sp>
      <p:sp>
        <p:nvSpPr>
          <p:cNvPr id="3" name="Text Placeholder 2"/>
          <p:cNvSpPr>
            <a:spLocks noGrp="1"/>
          </p:cNvSpPr>
          <p:nvPr>
            <p:ph type="body" idx="1"/>
          </p:nvPr>
        </p:nvSpPr>
        <p:spPr>
          <a:xfrm>
            <a:off x="457200" y="1524000"/>
            <a:ext cx="8229600" cy="2743200"/>
          </a:xfrm>
        </p:spPr>
        <p:txBody>
          <a:bodyPr/>
          <a:lstStyle/>
          <a:p>
            <a:pPr lvl="0" rtl="0"/>
            <a:r>
              <a:rPr lang="en-US" b="0" i="0" u="none" strike="noStrike" baseline="0" dirty="0">
                <a:latin typeface="Segoe"/>
                <a:ea typeface="ＭＳ ゴシック"/>
              </a:rPr>
              <a:t>As you learned in lesson 3, Microsoft Project uses the formula: </a:t>
            </a:r>
            <a:r>
              <a:rPr lang="en-US" b="0" i="0" u="none" strike="noStrike" baseline="0" dirty="0">
                <a:solidFill>
                  <a:srgbClr val="FF0000"/>
                </a:solidFill>
                <a:latin typeface="Segoe"/>
                <a:ea typeface="ＭＳ ゴシック"/>
              </a:rPr>
              <a:t>Duration X Units = Work</a:t>
            </a:r>
            <a:r>
              <a:rPr lang="en-US" b="0" i="0" u="none" strike="noStrike" baseline="0" dirty="0">
                <a:latin typeface="Segoe"/>
                <a:ea typeface="ＭＳ ゴシック"/>
              </a:rPr>
              <a:t>, called the work formula. </a:t>
            </a:r>
          </a:p>
          <a:p>
            <a:pPr lvl="0" rtl="0"/>
            <a:r>
              <a:rPr lang="en-US" b="0" i="0" u="none" strike="noStrike" baseline="0" dirty="0">
                <a:latin typeface="Segoe"/>
                <a:ea typeface="ＭＳ ゴシック"/>
              </a:rPr>
              <a:t>The </a:t>
            </a:r>
            <a:r>
              <a:rPr lang="en-US" b="1" i="1" u="none" strike="noStrike" baseline="0" dirty="0">
                <a:latin typeface="Segoe"/>
                <a:ea typeface="ＭＳ ゴシック"/>
              </a:rPr>
              <a:t>task type </a:t>
            </a:r>
            <a:r>
              <a:rPr lang="en-US" b="1" i="0" u="sng" strike="noStrike" baseline="0" dirty="0">
                <a:solidFill>
                  <a:srgbClr val="FF0000"/>
                </a:solidFill>
                <a:latin typeface="Segoe"/>
                <a:ea typeface="ＭＳ ゴシック"/>
              </a:rPr>
              <a:t>specifies which value in the formula remains fixed</a:t>
            </a:r>
            <a:r>
              <a:rPr lang="en-US" b="0" i="0" u="none" strike="noStrike" baseline="0" dirty="0">
                <a:latin typeface="Segoe"/>
                <a:ea typeface="ＭＳ ゴシック"/>
              </a:rPr>
              <a:t> if one of the other two values changes. </a:t>
            </a:r>
          </a:p>
          <a:p>
            <a:pPr lvl="0" rtl="0"/>
            <a:r>
              <a:rPr lang="en-US" b="0" i="0" u="none" strike="noStrike" baseline="0" dirty="0">
                <a:latin typeface="Segoe"/>
                <a:ea typeface="ＭＳ ゴシック"/>
              </a:rPr>
              <a:t>To determine which task type is the right one to apply to each task in your project schedule, you first need to </a:t>
            </a:r>
            <a:r>
              <a:rPr lang="en-US" b="0" i="0" u="none" strike="noStrike" baseline="0" dirty="0">
                <a:solidFill>
                  <a:srgbClr val="FF0000"/>
                </a:solidFill>
                <a:latin typeface="Segoe"/>
                <a:ea typeface="ＭＳ ゴシック"/>
              </a:rPr>
              <a:t>determine how you want Project to schedule that task.</a:t>
            </a:r>
            <a:endParaRPr lang="en-US" b="0" i="0" u="none" strike="noStrike" baseline="0" dirty="0">
              <a:solidFill>
                <a:srgbClr val="FF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15</a:t>
            </a:fld>
            <a:endParaRPr lang="en-US" dirty="0"/>
          </a:p>
        </p:txBody>
      </p:sp>
      <p:sp>
        <p:nvSpPr>
          <p:cNvPr id="7" name="Rectangle 6">
            <a:extLst>
              <a:ext uri="{FF2B5EF4-FFF2-40B4-BE49-F238E27FC236}">
                <a16:creationId xmlns:a16="http://schemas.microsoft.com/office/drawing/2014/main" id="{1DA13325-0351-4D5C-A49E-5ECDD4E66F84}"/>
              </a:ext>
            </a:extLst>
          </p:cNvPr>
          <p:cNvSpPr/>
          <p:nvPr/>
        </p:nvSpPr>
        <p:spPr>
          <a:xfrm>
            <a:off x="2971800" y="5334000"/>
            <a:ext cx="2679836" cy="369332"/>
          </a:xfrm>
          <a:prstGeom prst="rect">
            <a:avLst/>
          </a:prstGeom>
        </p:spPr>
        <p:txBody>
          <a:bodyPr wrap="none">
            <a:spAutoFit/>
          </a:bodyPr>
          <a:lstStyle/>
          <a:p>
            <a:r>
              <a:rPr lang="en-US" dirty="0">
                <a:solidFill>
                  <a:srgbClr val="FF0000"/>
                </a:solidFill>
                <a:latin typeface="Segoe"/>
                <a:ea typeface="ＭＳ ゴシック"/>
              </a:rPr>
              <a:t>Duration X Units = Work</a:t>
            </a:r>
            <a:endParaRPr lang="en-US" dirty="0"/>
          </a:p>
        </p:txBody>
      </p:sp>
    </p:spTree>
    <p:extLst>
      <p:ext uri="{BB962C8B-B14F-4D97-AF65-F5344CB8AC3E}">
        <p14:creationId xmlns:p14="http://schemas.microsoft.com/office/powerpoint/2010/main" val="30284159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dirty="0">
                <a:solidFill>
                  <a:srgbClr val="FF0000"/>
                </a:solidFill>
                <a:latin typeface="Segoe"/>
                <a:ea typeface="ＭＳ ゴシック"/>
              </a:rPr>
              <a:t>Task Types </a:t>
            </a:r>
            <a:r>
              <a:rPr lang="en-US" b="0" i="0" u="none" strike="noStrike" baseline="0" dirty="0">
                <a:solidFill>
                  <a:srgbClr val="009E49"/>
                </a:solidFill>
                <a:latin typeface="Segoe"/>
                <a:ea typeface="ＭＳ ゴシック"/>
              </a:rPr>
              <a:t>and the Effect of the Work Formula</a:t>
            </a:r>
            <a:endParaRPr lang="en-US" b="0" i="0" u="none" strike="noStrike" baseline="0" dirty="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dirty="0">
                <a:latin typeface="Segoe"/>
                <a:ea typeface="ＭＳ ゴシック"/>
              </a:rPr>
              <a:t>The </a:t>
            </a:r>
            <a:r>
              <a:rPr lang="en-US" b="0" i="0" u="none" strike="noStrike" baseline="0" dirty="0">
                <a:solidFill>
                  <a:srgbClr val="FF0000"/>
                </a:solidFill>
                <a:latin typeface="Segoe"/>
                <a:ea typeface="ＭＳ ゴシック"/>
              </a:rPr>
              <a:t>default</a:t>
            </a:r>
            <a:r>
              <a:rPr lang="en-US" b="0" i="0" u="none" strike="noStrike" baseline="0" dirty="0">
                <a:latin typeface="Segoe"/>
                <a:ea typeface="ＭＳ ゴシック"/>
              </a:rPr>
              <a:t> task type is </a:t>
            </a:r>
            <a:r>
              <a:rPr lang="en-US" b="1" i="1" u="none" strike="noStrike" baseline="0" dirty="0">
                <a:solidFill>
                  <a:srgbClr val="FF0000"/>
                </a:solidFill>
                <a:latin typeface="Segoe"/>
                <a:ea typeface="ＭＳ ゴシック"/>
              </a:rPr>
              <a:t>fixed units</a:t>
            </a:r>
            <a:r>
              <a:rPr lang="en-US" b="0" i="0" u="none" strike="noStrike" baseline="0" dirty="0">
                <a:latin typeface="Segoe"/>
                <a:ea typeface="ＭＳ ゴシック"/>
              </a:rPr>
              <a:t>, which means the </a:t>
            </a:r>
            <a:r>
              <a:rPr lang="en-US" b="1" i="0" u="none" strike="noStrike" baseline="0" dirty="0">
                <a:latin typeface="Segoe"/>
                <a:ea typeface="ＭＳ ゴシック"/>
              </a:rPr>
              <a:t>units value does not change</a:t>
            </a:r>
            <a:r>
              <a:rPr lang="en-US" b="0" i="0" u="none" strike="noStrike" baseline="0" dirty="0">
                <a:latin typeface="Segoe"/>
                <a:ea typeface="ＭＳ ゴシック"/>
              </a:rPr>
              <a:t>. With the fixed units task type, if you change a task’s duration, Microsoft Project recalculates work. If you change work, duration is recalculated. </a:t>
            </a:r>
          </a:p>
          <a:p>
            <a:pPr lvl="0" rtl="0">
              <a:buClr>
                <a:srgbClr val="FF0000"/>
              </a:buClr>
              <a:buFont typeface="Wingdings" panose="05000000000000000000" pitchFamily="2" charset="2"/>
              <a:buChar char="v"/>
            </a:pPr>
            <a:r>
              <a:rPr lang="en-US" b="0" i="0" u="none" strike="noStrike" baseline="0" dirty="0">
                <a:latin typeface="Segoe"/>
                <a:ea typeface="ＭＳ ゴシック"/>
              </a:rPr>
              <a:t>A </a:t>
            </a:r>
            <a:r>
              <a:rPr lang="en-US" b="1" i="1" u="none" strike="noStrike" baseline="0" dirty="0">
                <a:solidFill>
                  <a:srgbClr val="FF0000"/>
                </a:solidFill>
                <a:latin typeface="Segoe"/>
                <a:ea typeface="ＭＳ ゴシック"/>
              </a:rPr>
              <a:t>fixed duration </a:t>
            </a:r>
            <a:r>
              <a:rPr lang="en-US" b="0" i="0" u="none" strike="noStrike" baseline="0" dirty="0">
                <a:latin typeface="Segoe"/>
                <a:ea typeface="ＭＳ ゴシック"/>
              </a:rPr>
              <a:t>task is one in which the duration value is fixed. If you change the task’s work or units value, Project recalculates the other value.</a:t>
            </a:r>
          </a:p>
          <a:p>
            <a:pPr lvl="0" rtl="0">
              <a:buClr>
                <a:srgbClr val="FF0000"/>
              </a:buClr>
              <a:buFont typeface="Wingdings" panose="05000000000000000000" pitchFamily="2" charset="2"/>
              <a:buChar char="v"/>
            </a:pPr>
            <a:r>
              <a:rPr lang="en-US" b="0" i="0" u="none" strike="noStrike" baseline="0" dirty="0">
                <a:latin typeface="Segoe"/>
                <a:ea typeface="ＭＳ ゴシック"/>
              </a:rPr>
              <a:t>A </a:t>
            </a:r>
            <a:r>
              <a:rPr lang="en-US" b="1" i="1" u="none" strike="noStrike" baseline="0" dirty="0">
                <a:solidFill>
                  <a:srgbClr val="FF0000"/>
                </a:solidFill>
                <a:latin typeface="Segoe"/>
                <a:ea typeface="ＭＳ ゴシック"/>
              </a:rPr>
              <a:t>fixed work </a:t>
            </a:r>
            <a:r>
              <a:rPr lang="en-US" b="0" i="0" u="none" strike="noStrike" baseline="0" dirty="0">
                <a:latin typeface="Segoe"/>
                <a:ea typeface="ＭＳ ゴシック"/>
              </a:rPr>
              <a:t>task is one in which the work value is held constant. You can change the duration or units and Project will determine the other value. Project has a bias towards changing duration first. If it cannot change Duration, it will change Work and then Units.</a:t>
            </a:r>
            <a:endParaRPr lang="en-US"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16</a:t>
            </a:fld>
            <a:endParaRPr lang="en-US" dirty="0"/>
          </a:p>
        </p:txBody>
      </p:sp>
      <p:sp>
        <p:nvSpPr>
          <p:cNvPr id="7" name="Rectangle 6">
            <a:extLst>
              <a:ext uri="{FF2B5EF4-FFF2-40B4-BE49-F238E27FC236}">
                <a16:creationId xmlns:a16="http://schemas.microsoft.com/office/drawing/2014/main" id="{CE23478B-BDDE-49E4-AEB9-ED75513D7DD4}"/>
              </a:ext>
            </a:extLst>
          </p:cNvPr>
          <p:cNvSpPr/>
          <p:nvPr/>
        </p:nvSpPr>
        <p:spPr>
          <a:xfrm>
            <a:off x="2895600" y="5816084"/>
            <a:ext cx="2679836" cy="369332"/>
          </a:xfrm>
          <a:prstGeom prst="rect">
            <a:avLst/>
          </a:prstGeom>
        </p:spPr>
        <p:txBody>
          <a:bodyPr wrap="none">
            <a:spAutoFit/>
          </a:bodyPr>
          <a:lstStyle/>
          <a:p>
            <a:r>
              <a:rPr lang="en-US" dirty="0">
                <a:solidFill>
                  <a:srgbClr val="FF0000"/>
                </a:solidFill>
                <a:latin typeface="Segoe"/>
                <a:ea typeface="ＭＳ ゴシック"/>
              </a:rPr>
              <a:t>Duration X Units = Work</a:t>
            </a:r>
            <a:endParaRPr lang="en-US" dirty="0"/>
          </a:p>
        </p:txBody>
      </p:sp>
    </p:spTree>
    <p:extLst>
      <p:ext uri="{BB962C8B-B14F-4D97-AF65-F5344CB8AC3E}">
        <p14:creationId xmlns:p14="http://schemas.microsoft.com/office/powerpoint/2010/main" val="4029790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Change Values of the Work Formula</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dirty="0">
                <a:latin typeface="Segoe"/>
                <a:ea typeface="ＭＳ ゴシック"/>
              </a:rPr>
              <a:t>In this exercise, you will examine the relationship between the work formula and task type.</a:t>
            </a:r>
          </a:p>
          <a:p>
            <a:pPr lvl="0" rtl="0"/>
            <a:r>
              <a:rPr lang="en-US" b="1" i="0" u="none" strike="noStrike" baseline="0" dirty="0">
                <a:latin typeface="Segoe"/>
                <a:ea typeface="ＭＳ ゴシック"/>
              </a:rPr>
              <a:t>USE </a:t>
            </a:r>
            <a:r>
              <a:rPr lang="en-US" b="0" i="0" u="none" strike="noStrike" baseline="0" dirty="0">
                <a:latin typeface="Segoe"/>
                <a:ea typeface="ＭＳ ゴシック"/>
              </a:rPr>
              <a:t>the project schedule you created in the previous exercise.</a:t>
            </a:r>
          </a:p>
          <a:p>
            <a:pPr lvl="1" rtl="0"/>
            <a:r>
              <a:rPr lang="en-US" b="0" i="0" u="none" strike="noStrike" baseline="0" dirty="0">
                <a:latin typeface="Segoe"/>
                <a:ea typeface="ＭＳ ゴシック"/>
              </a:rPr>
              <a:t>1.	Click the </a:t>
            </a:r>
            <a:r>
              <a:rPr lang="en-US" b="1" i="0" u="none" strike="noStrike" baseline="0" dirty="0">
                <a:latin typeface="Segoe"/>
                <a:ea typeface="ＭＳ ゴシック"/>
              </a:rPr>
              <a:t>View </a:t>
            </a:r>
            <a:r>
              <a:rPr lang="en-US" b="0" i="0" u="none" strike="noStrike" baseline="0" dirty="0">
                <a:latin typeface="Segoe"/>
                <a:ea typeface="ＭＳ ゴシック"/>
              </a:rPr>
              <a:t>tab. Click the </a:t>
            </a:r>
            <a:r>
              <a:rPr lang="en-US" b="1" i="0" u="none" strike="noStrike" baseline="0" dirty="0">
                <a:latin typeface="Segoe"/>
                <a:ea typeface="ＭＳ ゴシック"/>
              </a:rPr>
              <a:t>Task Usage </a:t>
            </a:r>
            <a:r>
              <a:rPr lang="en-US" b="0" i="0" u="none" strike="noStrike" baseline="0" dirty="0">
                <a:latin typeface="Segoe"/>
                <a:ea typeface="ＭＳ ゴシック"/>
              </a:rPr>
              <a:t>button in the Task Views group on the ribbon. The Task Usage View replaces the Gantt Chart view.</a:t>
            </a:r>
          </a:p>
          <a:p>
            <a:pPr lvl="1" rtl="0"/>
            <a:r>
              <a:rPr lang="en-US" b="0" i="0" u="none" strike="noStrike" baseline="0" dirty="0">
                <a:latin typeface="Segoe"/>
                <a:ea typeface="ＭＳ ゴシック"/>
              </a:rPr>
              <a:t>2.	Press the </a:t>
            </a:r>
            <a:r>
              <a:rPr lang="en-US" b="1" i="0" u="none" strike="noStrike" baseline="0" dirty="0">
                <a:latin typeface="Segoe"/>
                <a:ea typeface="ＭＳ ゴシック"/>
              </a:rPr>
              <a:t>F5 </a:t>
            </a:r>
            <a:r>
              <a:rPr lang="en-US" b="0" i="0" u="none" strike="noStrike" baseline="0" dirty="0">
                <a:latin typeface="Segoe"/>
                <a:ea typeface="ＭＳ ゴシック"/>
              </a:rPr>
              <a:t>key. In the ID box, type </a:t>
            </a:r>
            <a:r>
              <a:rPr lang="en-US" b="1" i="0" u="none" strike="noStrike" baseline="0" dirty="0">
                <a:latin typeface="Segoe"/>
                <a:ea typeface="ＭＳ ゴシック"/>
              </a:rPr>
              <a:t>4</a:t>
            </a:r>
            <a:r>
              <a:rPr lang="en-US" b="0" i="0" u="none" strike="noStrike" baseline="0" dirty="0">
                <a:latin typeface="Segoe"/>
                <a:ea typeface="ＭＳ ゴシック"/>
              </a:rPr>
              <a:t>, and then click </a:t>
            </a:r>
            <a:r>
              <a:rPr lang="en-US" b="1" i="0" u="none" strike="noStrike" baseline="0" dirty="0">
                <a:latin typeface="Segoe"/>
                <a:ea typeface="ＭＳ ゴシック"/>
              </a:rPr>
              <a:t>OK</a:t>
            </a:r>
            <a:r>
              <a:rPr lang="en-US" b="0" i="0" u="none" strike="noStrike" baseline="0" dirty="0">
                <a:latin typeface="Segoe"/>
                <a:ea typeface="ＭＳ ゴシック"/>
              </a:rPr>
              <a:t>. </a:t>
            </a:r>
            <a:r>
              <a:rPr lang="en-US" b="0" i="0" u="sng" strike="noStrike" baseline="0" dirty="0">
                <a:latin typeface="Segoe"/>
                <a:ea typeface="ＭＳ ゴシック"/>
              </a:rPr>
              <a:t>Microsoft Project shifts the project schedule </a:t>
            </a:r>
            <a:r>
              <a:rPr lang="en-US" b="0" i="0" u="none" strike="noStrike" baseline="0" dirty="0">
                <a:latin typeface="Segoe"/>
                <a:ea typeface="ＭＳ ゴシック"/>
              </a:rPr>
              <a:t>so that task 4, </a:t>
            </a:r>
            <a:r>
              <a:rPr lang="en-US" b="1" i="0" u="none" strike="noStrike" baseline="0" dirty="0">
                <a:latin typeface="Segoe"/>
                <a:ea typeface="ＭＳ ゴシック"/>
              </a:rPr>
              <a:t>Develop scene blocking and schedule</a:t>
            </a:r>
            <a:r>
              <a:rPr lang="en-US" b="0" i="0" u="none" strike="noStrike" baseline="0" dirty="0">
                <a:latin typeface="Segoe"/>
                <a:ea typeface="ＭＳ ゴシック"/>
              </a:rPr>
              <a:t>, and its </a:t>
            </a:r>
            <a:r>
              <a:rPr lang="en-US" b="1" i="0" u="none" strike="noStrike" baseline="0" dirty="0">
                <a:latin typeface="Segoe"/>
                <a:ea typeface="ＭＳ ゴシック"/>
              </a:rPr>
              <a:t>assignments</a:t>
            </a:r>
            <a:r>
              <a:rPr lang="en-US" b="0" i="0" u="none" strike="noStrike" baseline="0" dirty="0">
                <a:latin typeface="Segoe"/>
                <a:ea typeface="ＭＳ ゴシック"/>
              </a:rPr>
              <a:t> are visible.</a:t>
            </a:r>
            <a:endParaRPr lang="en-US"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17</a:t>
            </a:fld>
            <a:endParaRPr lang="en-US" dirty="0"/>
          </a:p>
        </p:txBody>
      </p:sp>
      <p:sp>
        <p:nvSpPr>
          <p:cNvPr id="7" name="Rectangle 6">
            <a:extLst>
              <a:ext uri="{FF2B5EF4-FFF2-40B4-BE49-F238E27FC236}">
                <a16:creationId xmlns:a16="http://schemas.microsoft.com/office/drawing/2014/main" id="{F04B9C70-720D-424B-8920-DDADD10CA29E}"/>
              </a:ext>
            </a:extLst>
          </p:cNvPr>
          <p:cNvSpPr/>
          <p:nvPr/>
        </p:nvSpPr>
        <p:spPr>
          <a:xfrm>
            <a:off x="2971800" y="5486400"/>
            <a:ext cx="2679836" cy="369332"/>
          </a:xfrm>
          <a:prstGeom prst="rect">
            <a:avLst/>
          </a:prstGeom>
        </p:spPr>
        <p:txBody>
          <a:bodyPr wrap="none">
            <a:spAutoFit/>
          </a:bodyPr>
          <a:lstStyle/>
          <a:p>
            <a:r>
              <a:rPr lang="en-US" dirty="0">
                <a:solidFill>
                  <a:srgbClr val="FF0000"/>
                </a:solidFill>
                <a:latin typeface="Segoe"/>
                <a:ea typeface="ＭＳ ゴシック"/>
              </a:rPr>
              <a:t>Duration X Units = Work</a:t>
            </a:r>
            <a:endParaRPr lang="en-US" dirty="0"/>
          </a:p>
        </p:txBody>
      </p:sp>
    </p:spTree>
    <p:extLst>
      <p:ext uri="{BB962C8B-B14F-4D97-AF65-F5344CB8AC3E}">
        <p14:creationId xmlns:p14="http://schemas.microsoft.com/office/powerpoint/2010/main" val="14570826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Change Values of the Work Formula</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sz="2000" b="0" i="0" u="none" strike="noStrike" baseline="0" dirty="0">
                <a:latin typeface="Segoe"/>
                <a:ea typeface="ＭＳ ゴシック"/>
              </a:rPr>
              <a:t>3.	</a:t>
            </a:r>
            <a:r>
              <a:rPr lang="en-US" sz="2000" b="0" i="0" u="sng" strike="noStrike" baseline="0" dirty="0">
                <a:latin typeface="Segoe"/>
                <a:ea typeface="ＭＳ ゴシック"/>
              </a:rPr>
              <a:t>Auto fit the Task Name column </a:t>
            </a:r>
            <a:r>
              <a:rPr lang="en-US" sz="2000" b="0" i="0" u="none" strike="noStrike" baseline="0" dirty="0">
                <a:latin typeface="Segoe"/>
                <a:ea typeface="ＭＳ ゴシック"/>
              </a:rPr>
              <a:t>and move the center divider to the right until you can see the Start column. To auto fit a column, place the pointer on the right side dividing line of the column name and double-click. Your screen should look similar to the</a:t>
            </a:r>
            <a:r>
              <a:rPr lang="en-US" sz="2000" b="0" i="0" u="none" strike="noStrike" dirty="0">
                <a:latin typeface="Segoe"/>
                <a:ea typeface="ＭＳ ゴシック"/>
              </a:rPr>
              <a:t> f</a:t>
            </a:r>
            <a:r>
              <a:rPr lang="en-US" sz="2000" b="0" i="0" u="none" strike="noStrike" baseline="0" dirty="0">
                <a:latin typeface="Segoe"/>
                <a:ea typeface="ＭＳ ゴシック"/>
              </a:rPr>
              <a:t>igure below.</a:t>
            </a:r>
          </a:p>
        </p:txBody>
      </p:sp>
      <p:pic>
        <p:nvPicPr>
          <p:cNvPr id="4" name="Picture 3" descr="0404.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600" y="2850515"/>
            <a:ext cx="6908800" cy="3215416"/>
          </a:xfrm>
          <a:prstGeom prst="rect">
            <a:avLst/>
          </a:prstGeom>
        </p:spPr>
      </p:pic>
      <p:sp>
        <p:nvSpPr>
          <p:cNvPr id="5"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6"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7"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18</a:t>
            </a:fld>
            <a:endParaRPr lang="en-US" dirty="0"/>
          </a:p>
        </p:txBody>
      </p:sp>
      <p:sp>
        <p:nvSpPr>
          <p:cNvPr id="8" name="Rectangle 7">
            <a:extLst>
              <a:ext uri="{FF2B5EF4-FFF2-40B4-BE49-F238E27FC236}">
                <a16:creationId xmlns:a16="http://schemas.microsoft.com/office/drawing/2014/main" id="{A444386B-F38D-474E-A8B9-C8EA1636CD97}"/>
              </a:ext>
            </a:extLst>
          </p:cNvPr>
          <p:cNvSpPr/>
          <p:nvPr/>
        </p:nvSpPr>
        <p:spPr>
          <a:xfrm>
            <a:off x="2971800" y="5970912"/>
            <a:ext cx="2679836" cy="369332"/>
          </a:xfrm>
          <a:prstGeom prst="rect">
            <a:avLst/>
          </a:prstGeom>
        </p:spPr>
        <p:txBody>
          <a:bodyPr wrap="none">
            <a:spAutoFit/>
          </a:bodyPr>
          <a:lstStyle/>
          <a:p>
            <a:r>
              <a:rPr lang="en-US" dirty="0">
                <a:solidFill>
                  <a:srgbClr val="FF0000"/>
                </a:solidFill>
                <a:latin typeface="Segoe"/>
                <a:ea typeface="ＭＳ ゴシック"/>
              </a:rPr>
              <a:t>Duration X Units = Work</a:t>
            </a:r>
            <a:endParaRPr lang="en-US" dirty="0"/>
          </a:p>
        </p:txBody>
      </p:sp>
    </p:spTree>
    <p:extLst>
      <p:ext uri="{BB962C8B-B14F-4D97-AF65-F5344CB8AC3E}">
        <p14:creationId xmlns:p14="http://schemas.microsoft.com/office/powerpoint/2010/main" val="4078889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Change Values of the Work Formula</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a:xfrm>
            <a:off x="457200" y="1524000"/>
            <a:ext cx="8229600" cy="4038600"/>
          </a:xfrm>
        </p:spPr>
        <p:txBody>
          <a:bodyPr/>
          <a:lstStyle/>
          <a:p>
            <a:pPr lvl="1" rtl="0"/>
            <a:r>
              <a:rPr lang="en-US" b="0" i="0" u="none" strike="noStrike" baseline="0" dirty="0">
                <a:latin typeface="Segoe"/>
                <a:ea typeface="ＭＳ ゴシック"/>
              </a:rPr>
              <a:t>5.	Right-click the </a:t>
            </a:r>
            <a:r>
              <a:rPr lang="en-US" b="1" i="0" u="none" strike="noStrike" baseline="0" dirty="0">
                <a:latin typeface="Segoe"/>
                <a:ea typeface="ＭＳ ゴシック"/>
              </a:rPr>
              <a:t>Start </a:t>
            </a:r>
            <a:r>
              <a:rPr lang="en-US" b="0" i="0" u="none" strike="noStrike" baseline="0" dirty="0">
                <a:latin typeface="Segoe"/>
                <a:ea typeface="ＭＳ ゴシック"/>
              </a:rPr>
              <a:t>column heading. Select </a:t>
            </a:r>
            <a:r>
              <a:rPr lang="en-US" b="1" i="0" u="none" strike="noStrike" baseline="0" dirty="0">
                <a:latin typeface="Segoe"/>
                <a:ea typeface="ＭＳ ゴシック"/>
              </a:rPr>
              <a:t>Insert </a:t>
            </a:r>
            <a:r>
              <a:rPr lang="en-US" b="0" i="0" u="none" strike="noStrike" baseline="0" dirty="0">
                <a:latin typeface="Segoe"/>
                <a:ea typeface="ＭＳ ゴシック"/>
              </a:rPr>
              <a:t>column. </a:t>
            </a:r>
          </a:p>
          <a:p>
            <a:pPr lvl="0" rtl="0"/>
            <a:r>
              <a:rPr lang="en-US" b="0" i="0" u="none" strike="noStrike" baseline="0" dirty="0">
                <a:latin typeface="Segoe"/>
                <a:ea typeface="ＭＳ ゴシック"/>
              </a:rPr>
              <a:t>You can search from the drop-down list that appears for the field labeled Assignment Units. You can also start typing the word “assignment” and the list will be reduced in size. </a:t>
            </a:r>
          </a:p>
          <a:p>
            <a:pPr lvl="0" rtl="0"/>
            <a:r>
              <a:rPr lang="en-US" b="0" i="0" u="none" strike="noStrike" baseline="0" dirty="0">
                <a:latin typeface="Segoe"/>
                <a:ea typeface="ＭＳ ゴシック"/>
              </a:rPr>
              <a:t>Select the </a:t>
            </a:r>
            <a:r>
              <a:rPr lang="en-US" b="1" i="0" u="none" strike="noStrike" baseline="0" dirty="0">
                <a:latin typeface="Segoe"/>
                <a:ea typeface="ＭＳ ゴシック"/>
              </a:rPr>
              <a:t>Assignment Units </a:t>
            </a:r>
            <a:r>
              <a:rPr lang="en-US" b="0" i="0" u="none" strike="noStrike" baseline="0" dirty="0">
                <a:latin typeface="Segoe"/>
                <a:ea typeface="ＭＳ ゴシック"/>
              </a:rPr>
              <a:t>field when it appears. Note that task 4 has a total work value of 80 hours, 40 work hours and 100 percent resource units for each of two resources, and a duration of 1.2 weeks. </a:t>
            </a:r>
          </a:p>
          <a:p>
            <a:pPr lvl="0" rtl="0"/>
            <a:r>
              <a:rPr lang="en-US" b="0" i="0" u="none" strike="noStrike" baseline="0" dirty="0">
                <a:latin typeface="Segoe"/>
                <a:ea typeface="ＭＳ ゴシック"/>
              </a:rPr>
              <a:t>Your team has determined that this task’s duration should be two weeks, but the work necessary to complete the task should remain the same.</a:t>
            </a:r>
            <a:endParaRPr lang="en-US"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19</a:t>
            </a:fld>
            <a:endParaRPr lang="en-US" dirty="0"/>
          </a:p>
        </p:txBody>
      </p:sp>
      <p:sp>
        <p:nvSpPr>
          <p:cNvPr id="7" name="Rectangle 6">
            <a:extLst>
              <a:ext uri="{FF2B5EF4-FFF2-40B4-BE49-F238E27FC236}">
                <a16:creationId xmlns:a16="http://schemas.microsoft.com/office/drawing/2014/main" id="{12049784-A9FB-44A0-9D6A-1BF00111141F}"/>
              </a:ext>
            </a:extLst>
          </p:cNvPr>
          <p:cNvSpPr/>
          <p:nvPr/>
        </p:nvSpPr>
        <p:spPr>
          <a:xfrm>
            <a:off x="2971800" y="5715000"/>
            <a:ext cx="2679836" cy="369332"/>
          </a:xfrm>
          <a:prstGeom prst="rect">
            <a:avLst/>
          </a:prstGeom>
        </p:spPr>
        <p:txBody>
          <a:bodyPr wrap="none">
            <a:spAutoFit/>
          </a:bodyPr>
          <a:lstStyle/>
          <a:p>
            <a:r>
              <a:rPr lang="en-US" dirty="0">
                <a:solidFill>
                  <a:srgbClr val="FF0000"/>
                </a:solidFill>
                <a:latin typeface="Segoe"/>
                <a:ea typeface="ＭＳ ゴシック"/>
              </a:rPr>
              <a:t>Duration X Units = Work</a:t>
            </a:r>
            <a:endParaRPr lang="en-US" dirty="0"/>
          </a:p>
        </p:txBody>
      </p:sp>
    </p:spTree>
    <p:extLst>
      <p:ext uri="{BB962C8B-B14F-4D97-AF65-F5344CB8AC3E}">
        <p14:creationId xmlns:p14="http://schemas.microsoft.com/office/powerpoint/2010/main" val="24034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Objectives</a:t>
            </a:r>
          </a:p>
        </p:txBody>
      </p:sp>
      <p:sp>
        <p:nvSpPr>
          <p:cNvPr id="4" name="Date Placeholder 3"/>
          <p:cNvSpPr>
            <a:spLocks noGrp="1"/>
          </p:cNvSpPr>
          <p:nvPr>
            <p:ph type="dt" sz="half" idx="10"/>
          </p:nvPr>
        </p:nvSpPr>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2</a:t>
            </a:fld>
            <a:endParaRPr lang="en-US" dirty="0"/>
          </a:p>
        </p:txBody>
      </p:sp>
      <p:pic>
        <p:nvPicPr>
          <p:cNvPr id="7" name="Picture 6" descr="0400.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1676400"/>
            <a:ext cx="8195733" cy="3164922"/>
          </a:xfrm>
          <a:prstGeom prst="rect">
            <a:avLst/>
          </a:prstGeom>
        </p:spPr>
      </p:pic>
    </p:spTree>
    <p:extLst>
      <p:ext uri="{BB962C8B-B14F-4D97-AF65-F5344CB8AC3E}">
        <p14:creationId xmlns:p14="http://schemas.microsoft.com/office/powerpoint/2010/main" val="259502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Change Values of the Work Formula</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dirty="0">
                <a:latin typeface="Segoe"/>
                <a:ea typeface="ＭＳ ゴシック"/>
              </a:rPr>
              <a:t>6.	In the Duration field for task 4, select or type </a:t>
            </a:r>
            <a:r>
              <a:rPr lang="en-US" b="1" i="0" u="none" strike="noStrike" baseline="0" dirty="0">
                <a:latin typeface="Segoe"/>
                <a:ea typeface="ＭＳ ゴシック"/>
              </a:rPr>
              <a:t>2w</a:t>
            </a:r>
            <a:r>
              <a:rPr lang="en-US" b="0" i="0" u="none" strike="noStrike" baseline="0" dirty="0">
                <a:latin typeface="Segoe"/>
                <a:ea typeface="ＭＳ ゴシック"/>
              </a:rPr>
              <a:t>, and press </a:t>
            </a:r>
            <a:r>
              <a:rPr lang="en-US" b="1" i="0" u="none" strike="noStrike" baseline="0" dirty="0">
                <a:latin typeface="Segoe"/>
                <a:ea typeface="ＭＳ ゴシック"/>
              </a:rPr>
              <a:t>Enter</a:t>
            </a:r>
            <a:r>
              <a:rPr lang="en-US" b="0" i="0" u="none" strike="noStrike" baseline="0" dirty="0">
                <a:latin typeface="Segoe"/>
                <a:ea typeface="ＭＳ ゴシック"/>
              </a:rPr>
              <a:t>. Microsoft Project changes the duration of task 4 to two weeks and increases the work for each resource. You want to increase the duration but keep the work the same.</a:t>
            </a:r>
          </a:p>
          <a:p>
            <a:pPr lvl="1"/>
            <a:r>
              <a:rPr lang="en-US" dirty="0">
                <a:latin typeface="Segoe"/>
                <a:ea typeface="ＭＳ ゴシック"/>
              </a:rPr>
              <a:t>7.	Point to the </a:t>
            </a:r>
            <a:r>
              <a:rPr lang="en-US" b="1" dirty="0">
                <a:latin typeface="Segoe"/>
                <a:ea typeface="ＭＳ ゴシック"/>
              </a:rPr>
              <a:t>Duration </a:t>
            </a:r>
            <a:r>
              <a:rPr lang="en-US" dirty="0">
                <a:latin typeface="Segoe"/>
                <a:ea typeface="ＭＳ ゴシック"/>
              </a:rPr>
              <a:t>field for task 4, and then click on the </a:t>
            </a:r>
            <a:r>
              <a:rPr lang="en-US" b="1" dirty="0">
                <a:latin typeface="Segoe"/>
                <a:ea typeface="ＭＳ ゴシック"/>
              </a:rPr>
              <a:t>Actions </a:t>
            </a:r>
            <a:r>
              <a:rPr lang="en-US" dirty="0">
                <a:latin typeface="Segoe"/>
                <a:ea typeface="ＭＳ ゴシック"/>
              </a:rPr>
              <a:t>button. Your screen should look similar to the figure below. </a:t>
            </a:r>
          </a:p>
          <a:p>
            <a:pPr lvl="1" rtl="0"/>
            <a:endParaRPr lang="en-US" b="0" i="0" u="none" strike="noStrike" baseline="0" dirty="0">
              <a:latin typeface="Times New Roman"/>
              <a:ea typeface="ＭＳ ゴシック"/>
            </a:endParaRPr>
          </a:p>
        </p:txBody>
      </p:sp>
      <p:pic>
        <p:nvPicPr>
          <p:cNvPr id="4" name="Picture 3" descr="0405.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3581400"/>
            <a:ext cx="8061243" cy="2363823"/>
          </a:xfrm>
          <a:prstGeom prst="rect">
            <a:avLst/>
          </a:prstGeom>
        </p:spPr>
      </p:pic>
      <p:sp>
        <p:nvSpPr>
          <p:cNvPr id="5" name="Rectangle 4">
            <a:extLst>
              <a:ext uri="{FF2B5EF4-FFF2-40B4-BE49-F238E27FC236}">
                <a16:creationId xmlns:a16="http://schemas.microsoft.com/office/drawing/2014/main" id="{D249EE8B-B018-413F-8CAC-A5E1490AD06A}"/>
              </a:ext>
            </a:extLst>
          </p:cNvPr>
          <p:cNvSpPr/>
          <p:nvPr/>
        </p:nvSpPr>
        <p:spPr>
          <a:xfrm>
            <a:off x="2895600" y="6030927"/>
            <a:ext cx="2679836" cy="369332"/>
          </a:xfrm>
          <a:prstGeom prst="rect">
            <a:avLst/>
          </a:prstGeom>
        </p:spPr>
        <p:txBody>
          <a:bodyPr wrap="none">
            <a:spAutoFit/>
          </a:bodyPr>
          <a:lstStyle/>
          <a:p>
            <a:r>
              <a:rPr lang="en-US" dirty="0">
                <a:solidFill>
                  <a:srgbClr val="FF0000"/>
                </a:solidFill>
                <a:latin typeface="Segoe"/>
                <a:ea typeface="ＭＳ ゴシック"/>
              </a:rPr>
              <a:t>Duration X Units = Work</a:t>
            </a:r>
            <a:endParaRPr lang="en-US" dirty="0"/>
          </a:p>
        </p:txBody>
      </p:sp>
    </p:spTree>
    <p:extLst>
      <p:ext uri="{BB962C8B-B14F-4D97-AF65-F5344CB8AC3E}">
        <p14:creationId xmlns:p14="http://schemas.microsoft.com/office/powerpoint/2010/main" val="34746547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Change Values of the Work Formula</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a:latin typeface="Segoe"/>
                <a:ea typeface="ＭＳ ゴシック"/>
              </a:rPr>
              <a:t>Review the options in the </a:t>
            </a:r>
            <a:r>
              <a:rPr lang="en-US" b="1" i="0" u="none" strike="noStrike" baseline="0">
                <a:latin typeface="Segoe"/>
                <a:ea typeface="ＭＳ ゴシック"/>
              </a:rPr>
              <a:t>Smart Tag </a:t>
            </a:r>
            <a:r>
              <a:rPr lang="en-US" b="0" i="0" u="none" strike="noStrike" baseline="0">
                <a:latin typeface="Segoe"/>
                <a:ea typeface="ＭＳ ゴシック"/>
              </a:rPr>
              <a:t>list. The task type for task 4 is fixed units (the default task type), so the default selection in the Actions options list is to increase work as the duration increases. </a:t>
            </a:r>
          </a:p>
          <a:p>
            <a:pPr lvl="0" rtl="0"/>
            <a:r>
              <a:rPr lang="en-US" b="0" i="0" u="none" strike="noStrike" baseline="0">
                <a:latin typeface="Segoe"/>
                <a:ea typeface="ＭＳ ゴシック"/>
              </a:rPr>
              <a:t>Based on your team’s discussions, you want to keep the work value constant and decrease assignment units for the task’s new duration.</a:t>
            </a:r>
            <a:endParaRPr lang="en-US" b="0" i="0" u="none" strike="noStrike" baseline="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21</a:t>
            </a:fld>
            <a:endParaRPr lang="en-US" dirty="0"/>
          </a:p>
        </p:txBody>
      </p:sp>
      <p:sp>
        <p:nvSpPr>
          <p:cNvPr id="7" name="Rectangle 6">
            <a:extLst>
              <a:ext uri="{FF2B5EF4-FFF2-40B4-BE49-F238E27FC236}">
                <a16:creationId xmlns:a16="http://schemas.microsoft.com/office/drawing/2014/main" id="{81DE8236-BBFA-45E7-B4B8-F06F7C0FF02C}"/>
              </a:ext>
            </a:extLst>
          </p:cNvPr>
          <p:cNvSpPr/>
          <p:nvPr/>
        </p:nvSpPr>
        <p:spPr>
          <a:xfrm>
            <a:off x="2971800" y="5334000"/>
            <a:ext cx="2679836" cy="369332"/>
          </a:xfrm>
          <a:prstGeom prst="rect">
            <a:avLst/>
          </a:prstGeom>
        </p:spPr>
        <p:txBody>
          <a:bodyPr wrap="none">
            <a:spAutoFit/>
          </a:bodyPr>
          <a:lstStyle/>
          <a:p>
            <a:r>
              <a:rPr lang="en-US" dirty="0">
                <a:solidFill>
                  <a:srgbClr val="FF0000"/>
                </a:solidFill>
                <a:latin typeface="Segoe"/>
                <a:ea typeface="ＭＳ ゴシック"/>
              </a:rPr>
              <a:t>Duration X Units = Work</a:t>
            </a:r>
            <a:endParaRPr lang="en-US" dirty="0"/>
          </a:p>
        </p:txBody>
      </p:sp>
    </p:spTree>
    <p:extLst>
      <p:ext uri="{BB962C8B-B14F-4D97-AF65-F5344CB8AC3E}">
        <p14:creationId xmlns:p14="http://schemas.microsoft.com/office/powerpoint/2010/main" val="31933216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Change Values of the Work Formula</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dirty="0">
                <a:latin typeface="Segoe"/>
                <a:ea typeface="ＭＳ ゴシック"/>
              </a:rPr>
              <a:t>8.	Select </a:t>
            </a:r>
            <a:r>
              <a:rPr lang="en-US" b="1" i="0" u="none" strike="noStrike" baseline="0" dirty="0">
                <a:latin typeface="Segoe"/>
                <a:ea typeface="ＭＳ ゴシック"/>
              </a:rPr>
              <a:t>Decrease the hours resources work per day (units) but keep the same amount of work </a:t>
            </a:r>
            <a:r>
              <a:rPr lang="en-US" b="0" i="0" u="none" strike="noStrike" baseline="0" dirty="0">
                <a:latin typeface="Segoe"/>
                <a:ea typeface="ＭＳ ゴシック"/>
              </a:rPr>
              <a:t>in the Actions list. The total work on the task is still 80 hours, but the assignment units value of each resource decreases. Another way to think of this is that </a:t>
            </a:r>
            <a:r>
              <a:rPr lang="en-US" b="0" i="0" u="sng" strike="noStrike" baseline="0" dirty="0">
                <a:latin typeface="Segoe"/>
                <a:ea typeface="ＭＳ ゴシック"/>
              </a:rPr>
              <a:t>the resources will put in the same total effort over a longer period of time</a:t>
            </a:r>
            <a:r>
              <a:rPr lang="en-US" b="0" i="0" u="none" strike="noStrike" baseline="0" dirty="0">
                <a:latin typeface="Segoe"/>
                <a:ea typeface="ＭＳ ゴシック"/>
              </a:rPr>
              <a:t>. The figure below shows the adjusted scheduling formula values for task 4.</a:t>
            </a:r>
            <a:endParaRPr lang="en-US" b="0" i="0" u="none" strike="noStrike" baseline="0" dirty="0">
              <a:latin typeface="Times New Roman"/>
              <a:ea typeface="ＭＳ ゴシック"/>
            </a:endParaRPr>
          </a:p>
        </p:txBody>
      </p:sp>
      <p:pic>
        <p:nvPicPr>
          <p:cNvPr id="4" name="Picture 3" descr="0406.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4229100"/>
            <a:ext cx="7696200" cy="1789367"/>
          </a:xfrm>
          <a:prstGeom prst="rect">
            <a:avLst/>
          </a:prstGeom>
        </p:spPr>
      </p:pic>
      <p:sp>
        <p:nvSpPr>
          <p:cNvPr id="5"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6"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7"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22</a:t>
            </a:fld>
            <a:endParaRPr lang="en-US" dirty="0"/>
          </a:p>
        </p:txBody>
      </p:sp>
    </p:spTree>
    <p:extLst>
      <p:ext uri="{BB962C8B-B14F-4D97-AF65-F5344CB8AC3E}">
        <p14:creationId xmlns:p14="http://schemas.microsoft.com/office/powerpoint/2010/main" val="17510038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Change Values of the Work Formula</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sz="2100" b="0" i="0" u="none" strike="noStrike" baseline="0" dirty="0">
                <a:latin typeface="Segoe"/>
                <a:ea typeface="ＭＳ ゴシック"/>
              </a:rPr>
              <a:t>9.	</a:t>
            </a:r>
            <a:r>
              <a:rPr lang="en-US" sz="2100" b="1" i="0" u="none" strike="noStrike" baseline="0" dirty="0">
                <a:latin typeface="Segoe"/>
                <a:ea typeface="ＭＳ ゴシック"/>
              </a:rPr>
              <a:t>SAVE </a:t>
            </a:r>
            <a:r>
              <a:rPr lang="en-US" sz="2100" b="0" i="0" u="none" strike="noStrike" baseline="0" dirty="0">
                <a:latin typeface="Segoe"/>
                <a:ea typeface="ＭＳ ゴシック"/>
              </a:rPr>
              <a:t>the project schedule.</a:t>
            </a:r>
          </a:p>
          <a:p>
            <a:pPr lvl="1" rtl="0"/>
            <a:r>
              <a:rPr lang="en-US" sz="2100" b="1" i="0" u="none" strike="noStrike" baseline="0" dirty="0">
                <a:latin typeface="Segoe"/>
                <a:ea typeface="ＭＳ ゴシック"/>
              </a:rPr>
              <a:t>PAUSE. LEAVE </a:t>
            </a:r>
            <a:r>
              <a:rPr lang="en-US" sz="2100" b="0" i="0" u="none" strike="noStrike" baseline="0" dirty="0">
                <a:latin typeface="Segoe"/>
                <a:ea typeface="ＭＳ ゴシック"/>
              </a:rPr>
              <a:t>the project schedule open to use in the next exercise.</a:t>
            </a:r>
          </a:p>
          <a:p>
            <a:pPr lvl="0" rtl="0"/>
            <a:r>
              <a:rPr lang="en-US" sz="2100" b="0" i="0" u="none" strike="noStrike" baseline="0" dirty="0">
                <a:latin typeface="Segoe"/>
                <a:ea typeface="ＭＳ ゴシック"/>
              </a:rPr>
              <a:t>The table below</a:t>
            </a:r>
            <a:r>
              <a:rPr lang="en-US" sz="2100" b="0" i="0" u="none" strike="noStrike" dirty="0">
                <a:latin typeface="Segoe"/>
                <a:ea typeface="ＭＳ ゴシック"/>
              </a:rPr>
              <a:t> </a:t>
            </a:r>
            <a:r>
              <a:rPr lang="en-US" sz="2100" b="0" i="0" u="none" strike="noStrike" baseline="0" dirty="0">
                <a:latin typeface="Segoe"/>
                <a:ea typeface="ＭＳ ゴシック"/>
              </a:rPr>
              <a:t>highlights the effect of changing any scheduling formula variable for any task type</a:t>
            </a:r>
          </a:p>
        </p:txBody>
      </p:sp>
      <p:pic>
        <p:nvPicPr>
          <p:cNvPr id="4" name="Picture 3" descr="table040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3280527"/>
            <a:ext cx="7569200" cy="2888498"/>
          </a:xfrm>
          <a:prstGeom prst="rect">
            <a:avLst/>
          </a:prstGeom>
        </p:spPr>
      </p:pic>
      <p:sp>
        <p:nvSpPr>
          <p:cNvPr id="5"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6"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7"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23</a:t>
            </a:fld>
            <a:endParaRPr lang="en-US" dirty="0"/>
          </a:p>
        </p:txBody>
      </p:sp>
      <p:sp>
        <p:nvSpPr>
          <p:cNvPr id="8" name="Rectangle 7">
            <a:extLst>
              <a:ext uri="{FF2B5EF4-FFF2-40B4-BE49-F238E27FC236}">
                <a16:creationId xmlns:a16="http://schemas.microsoft.com/office/drawing/2014/main" id="{94767C0F-8054-4816-849B-7CFCB93C6305}"/>
              </a:ext>
            </a:extLst>
          </p:cNvPr>
          <p:cNvSpPr/>
          <p:nvPr/>
        </p:nvSpPr>
        <p:spPr>
          <a:xfrm>
            <a:off x="3048000" y="5984359"/>
            <a:ext cx="2679836" cy="369332"/>
          </a:xfrm>
          <a:prstGeom prst="rect">
            <a:avLst/>
          </a:prstGeom>
        </p:spPr>
        <p:txBody>
          <a:bodyPr wrap="none">
            <a:spAutoFit/>
          </a:bodyPr>
          <a:lstStyle/>
          <a:p>
            <a:r>
              <a:rPr lang="en-US" dirty="0">
                <a:solidFill>
                  <a:srgbClr val="FF0000"/>
                </a:solidFill>
                <a:latin typeface="Segoe"/>
                <a:ea typeface="ＭＳ ゴシック"/>
              </a:rPr>
              <a:t>Duration X Units = Work</a:t>
            </a:r>
            <a:endParaRPr lang="en-US" dirty="0"/>
          </a:p>
        </p:txBody>
      </p:sp>
    </p:spTree>
    <p:extLst>
      <p:ext uri="{BB962C8B-B14F-4D97-AF65-F5344CB8AC3E}">
        <p14:creationId xmlns:p14="http://schemas.microsoft.com/office/powerpoint/2010/main" val="30282103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dirty="0">
                <a:solidFill>
                  <a:srgbClr val="009E49"/>
                </a:solidFill>
                <a:latin typeface="Segoe"/>
                <a:ea typeface="ＭＳ ゴシック"/>
              </a:rPr>
              <a:t>Using the Task Information Dialog Box to </a:t>
            </a:r>
            <a:r>
              <a:rPr lang="en-US" b="0" i="0" u="none" strike="noStrike" baseline="0" dirty="0">
                <a:solidFill>
                  <a:srgbClr val="FF0000"/>
                </a:solidFill>
                <a:latin typeface="Segoe"/>
                <a:ea typeface="ＭＳ ゴシック"/>
              </a:rPr>
              <a:t>Change a Task Type</a:t>
            </a:r>
            <a:endParaRPr lang="en-US" b="0" i="0" u="none" strike="noStrike" baseline="0" dirty="0">
              <a:solidFill>
                <a:srgbClr val="FF0000"/>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dirty="0">
                <a:latin typeface="Segoe"/>
                <a:ea typeface="ＭＳ ゴシック"/>
              </a:rPr>
              <a:t>In the previous exercise, you changed the way Project behaved (from its default action) by using the </a:t>
            </a:r>
            <a:r>
              <a:rPr lang="en-US" b="1" i="0" u="none" strike="noStrike" baseline="0" dirty="0">
                <a:latin typeface="Segoe"/>
                <a:ea typeface="ＭＳ ゴシック"/>
              </a:rPr>
              <a:t>Actions </a:t>
            </a:r>
            <a:r>
              <a:rPr lang="en-US" b="0" i="0" u="none" strike="noStrike" baseline="0" dirty="0">
                <a:latin typeface="Segoe"/>
                <a:ea typeface="ＭＳ ゴシック"/>
              </a:rPr>
              <a:t>button. </a:t>
            </a:r>
          </a:p>
          <a:p>
            <a:pPr lvl="0" rtl="0"/>
            <a:r>
              <a:rPr lang="en-US" b="0" i="0" u="none" strike="noStrike" baseline="0" dirty="0">
                <a:latin typeface="Segoe"/>
                <a:ea typeface="ＭＳ ゴシック"/>
              </a:rPr>
              <a:t>In this exercise, you will </a:t>
            </a:r>
            <a:r>
              <a:rPr lang="en-US" b="0" i="0" u="none" strike="noStrike" baseline="0" dirty="0">
                <a:solidFill>
                  <a:srgbClr val="FF0000"/>
                </a:solidFill>
                <a:latin typeface="Segoe"/>
                <a:ea typeface="ＭＳ ゴシック"/>
              </a:rPr>
              <a:t>change the task type </a:t>
            </a:r>
            <a:r>
              <a:rPr lang="en-US" b="0" i="0" u="none" strike="noStrike" baseline="0" dirty="0">
                <a:latin typeface="Segoe"/>
                <a:ea typeface="ＭＳ ゴシック"/>
              </a:rPr>
              <a:t>using the </a:t>
            </a:r>
            <a:r>
              <a:rPr lang="en-US" b="1" i="0" u="none" strike="noStrike" baseline="0" dirty="0">
                <a:latin typeface="Segoe"/>
                <a:ea typeface="ＭＳ ゴシック"/>
              </a:rPr>
              <a:t>Task Information</a:t>
            </a:r>
            <a:r>
              <a:rPr lang="en-US" b="0" i="0" u="none" strike="noStrike" baseline="0" dirty="0">
                <a:latin typeface="Segoe"/>
                <a:ea typeface="ＭＳ ゴシック"/>
              </a:rPr>
              <a:t> dialog box </a:t>
            </a:r>
            <a:r>
              <a:rPr lang="en-US" b="0" i="0" u="sng" strike="noStrike" baseline="0" dirty="0">
                <a:latin typeface="Segoe"/>
                <a:ea typeface="ＭＳ ゴシック"/>
              </a:rPr>
              <a:t>then change one of the values </a:t>
            </a:r>
            <a:r>
              <a:rPr lang="en-US" b="0" i="0" u="none" strike="noStrike" baseline="0" dirty="0">
                <a:latin typeface="Segoe"/>
                <a:ea typeface="ＭＳ ゴシック"/>
              </a:rPr>
              <a:t>of units, duration, and work and allow the software to perform its normal actions.</a:t>
            </a:r>
            <a:endParaRPr lang="en-US"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24</a:t>
            </a:fld>
            <a:endParaRPr lang="en-US" dirty="0"/>
          </a:p>
        </p:txBody>
      </p:sp>
    </p:spTree>
    <p:extLst>
      <p:ext uri="{BB962C8B-B14F-4D97-AF65-F5344CB8AC3E}">
        <p14:creationId xmlns:p14="http://schemas.microsoft.com/office/powerpoint/2010/main" val="13582327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Change a Task Type Using the Task Information Dialog Box</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dirty="0">
                <a:latin typeface="Segoe"/>
                <a:ea typeface="ＭＳ ゴシック"/>
              </a:rPr>
              <a:t>USE </a:t>
            </a:r>
            <a:r>
              <a:rPr lang="en-US" b="0" i="0" u="none" strike="noStrike" baseline="0" dirty="0">
                <a:latin typeface="Segoe"/>
                <a:ea typeface="ＭＳ ゴシック"/>
              </a:rPr>
              <a:t>the project schedule you created in the previous exercise.</a:t>
            </a:r>
          </a:p>
          <a:p>
            <a:pPr lvl="1" rtl="0"/>
            <a:r>
              <a:rPr lang="en-US" b="0" i="0" u="none" strike="noStrike" baseline="0" dirty="0">
                <a:latin typeface="Segoe"/>
                <a:ea typeface="ＭＳ ゴシック"/>
              </a:rPr>
              <a:t>1.	Switch back to the Gantt Chart view by clicking on the </a:t>
            </a:r>
            <a:r>
              <a:rPr lang="en-US" b="1" i="0" u="none" strike="noStrike" baseline="0" dirty="0">
                <a:latin typeface="Segoe"/>
                <a:ea typeface="ＭＳ ゴシック"/>
              </a:rPr>
              <a:t>Gantt Chart </a:t>
            </a:r>
            <a:r>
              <a:rPr lang="en-US" b="0" i="0" u="none" strike="noStrike" baseline="0" dirty="0">
                <a:latin typeface="Segoe"/>
                <a:ea typeface="ＭＳ ゴシック"/>
              </a:rPr>
              <a:t>button in the View ribbon.</a:t>
            </a:r>
          </a:p>
          <a:p>
            <a:pPr lvl="1" rtl="0"/>
            <a:r>
              <a:rPr lang="en-US" b="0" i="0" u="none" strike="noStrike" baseline="0" dirty="0">
                <a:latin typeface="Segoe"/>
                <a:ea typeface="ＭＳ ゴシック"/>
              </a:rPr>
              <a:t>2.	Press the </a:t>
            </a:r>
            <a:r>
              <a:rPr lang="en-US" b="1" i="0" u="none" strike="noStrike" baseline="0" dirty="0">
                <a:latin typeface="Segoe"/>
                <a:ea typeface="ＭＳ ゴシック"/>
              </a:rPr>
              <a:t>F5 </a:t>
            </a:r>
            <a:r>
              <a:rPr lang="en-US" b="0" i="0" u="none" strike="noStrike" baseline="0" dirty="0">
                <a:latin typeface="Segoe"/>
                <a:ea typeface="ＭＳ ゴシック"/>
              </a:rPr>
              <a:t>key. In the ID box, type </a:t>
            </a:r>
            <a:r>
              <a:rPr lang="en-US" b="1" i="0" u="none" strike="noStrike" baseline="0" dirty="0">
                <a:latin typeface="Segoe"/>
                <a:ea typeface="ＭＳ ゴシック"/>
              </a:rPr>
              <a:t>6</a:t>
            </a:r>
            <a:r>
              <a:rPr lang="en-US" b="0" i="0" u="none" strike="noStrike" baseline="0" dirty="0">
                <a:latin typeface="Segoe"/>
                <a:ea typeface="ＭＳ ゴシック"/>
              </a:rPr>
              <a:t>, and then click </a:t>
            </a:r>
            <a:r>
              <a:rPr lang="en-US" b="1" i="0" u="none" strike="noStrike" baseline="0" dirty="0">
                <a:latin typeface="Segoe"/>
                <a:ea typeface="ＭＳ ゴシック"/>
              </a:rPr>
              <a:t>OK</a:t>
            </a:r>
            <a:r>
              <a:rPr lang="en-US" b="0" i="0" u="none" strike="noStrike" baseline="0" dirty="0">
                <a:latin typeface="Times New Roman"/>
                <a:ea typeface="ＭＳ ゴシック"/>
              </a:rPr>
              <a:t>.</a:t>
            </a:r>
          </a:p>
          <a:p>
            <a:pPr lvl="1" rtl="0"/>
            <a:r>
              <a:rPr lang="en-US" b="0" i="0" u="none" strike="noStrike" baseline="0" dirty="0">
                <a:latin typeface="Segoe"/>
                <a:ea typeface="ＭＳ ゴシック"/>
              </a:rPr>
              <a:t>3.	Double-click </a:t>
            </a:r>
            <a:r>
              <a:rPr lang="en-US" b="1" i="0" u="none" strike="noStrike" baseline="0" dirty="0">
                <a:latin typeface="Segoe"/>
                <a:ea typeface="ＭＳ ゴシック"/>
              </a:rPr>
              <a:t>Task 6</a:t>
            </a:r>
            <a:r>
              <a:rPr lang="en-US" b="0" i="0" u="none" strike="noStrike" baseline="0" dirty="0">
                <a:latin typeface="Segoe"/>
                <a:ea typeface="ＭＳ ゴシック"/>
              </a:rPr>
              <a:t>. The Task Information dialog box appears.</a:t>
            </a:r>
          </a:p>
          <a:p>
            <a:pPr lvl="1" rtl="0"/>
            <a:r>
              <a:rPr lang="en-US" b="0" i="0" u="none" strike="noStrike" baseline="0" dirty="0">
                <a:latin typeface="Segoe"/>
                <a:ea typeface="ＭＳ ゴシック"/>
              </a:rPr>
              <a:t>4.	Click the </a:t>
            </a:r>
            <a:r>
              <a:rPr lang="en-US" b="1" i="0" u="none" strike="noStrike" baseline="0" dirty="0">
                <a:latin typeface="Segoe"/>
                <a:ea typeface="ＭＳ ゴシック"/>
              </a:rPr>
              <a:t>Advanced </a:t>
            </a:r>
            <a:r>
              <a:rPr lang="en-US" b="0" i="0" u="none" strike="noStrike" baseline="0" dirty="0">
                <a:latin typeface="Segoe"/>
                <a:ea typeface="ＭＳ ゴシック"/>
              </a:rPr>
              <a:t>tab if it is not already selected. Note that in the Task type box the task has a Fixed Units task type. You need to adjust this task’s resources, but leave its duration fixed at 5 weeks.</a:t>
            </a:r>
            <a:endParaRPr lang="en-US"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25</a:t>
            </a:fld>
            <a:endParaRPr lang="en-US" dirty="0"/>
          </a:p>
        </p:txBody>
      </p:sp>
    </p:spTree>
    <p:extLst>
      <p:ext uri="{BB962C8B-B14F-4D97-AF65-F5344CB8AC3E}">
        <p14:creationId xmlns:p14="http://schemas.microsoft.com/office/powerpoint/2010/main" val="801661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Change a Task Type Using the Task Information Dialog Box</a:t>
            </a:r>
            <a:endParaRPr lang="en-US" b="0" i="0" u="none" strike="noStrike" baseline="0">
              <a:solidFill>
                <a:srgbClr val="009E49"/>
              </a:solidFill>
              <a:latin typeface="Times New Roman"/>
              <a:ea typeface="ＭＳ ゴシック"/>
            </a:endParaRPr>
          </a:p>
        </p:txBody>
      </p:sp>
      <p:pic>
        <p:nvPicPr>
          <p:cNvPr id="4" name="Picture 3" descr="0407.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57600" y="2057400"/>
            <a:ext cx="5156200" cy="3540462"/>
          </a:xfrm>
          <a:prstGeom prst="rect">
            <a:avLst/>
          </a:prstGeom>
        </p:spPr>
      </p:pic>
      <p:sp>
        <p:nvSpPr>
          <p:cNvPr id="3" name="Text Placeholder 2"/>
          <p:cNvSpPr>
            <a:spLocks noGrp="1"/>
          </p:cNvSpPr>
          <p:nvPr>
            <p:ph type="body" idx="1"/>
          </p:nvPr>
        </p:nvSpPr>
        <p:spPr>
          <a:xfrm>
            <a:off x="457200" y="1524000"/>
            <a:ext cx="7924800" cy="4953000"/>
          </a:xfrm>
        </p:spPr>
        <p:txBody>
          <a:bodyPr/>
          <a:lstStyle/>
          <a:p>
            <a:pPr lvl="1" rtl="0"/>
            <a:r>
              <a:rPr lang="en-US" b="0" i="0" u="none" strike="noStrike" baseline="0">
                <a:latin typeface="Segoe"/>
                <a:ea typeface="ＭＳ ゴシック"/>
              </a:rPr>
              <a:t>5.	Select </a:t>
            </a:r>
            <a:r>
              <a:rPr lang="en-US" b="1" i="0" u="none" strike="noStrike" baseline="0">
                <a:latin typeface="Segoe"/>
                <a:ea typeface="ＭＳ ゴシック"/>
              </a:rPr>
              <a:t>Fixed Duration </a:t>
            </a:r>
            <a:r>
              <a:rPr lang="en-US" b="0" i="0" u="none" strike="noStrike" baseline="0">
                <a:latin typeface="Segoe"/>
                <a:ea typeface="ＭＳ ゴシック"/>
              </a:rPr>
              <a:t>from the drop-down list box in the Task type box.</a:t>
            </a:r>
          </a:p>
          <a:p>
            <a:pPr lvl="1" rtl="0"/>
            <a:r>
              <a:rPr lang="en-US" b="0" i="0" u="none" strike="noStrike" baseline="0">
                <a:latin typeface="Segoe"/>
                <a:ea typeface="ＭＳ ゴシック"/>
              </a:rPr>
              <a:t>6.	Click the </a:t>
            </a:r>
            <a:r>
              <a:rPr lang="en-US" b="1" i="0" u="none" strike="noStrike" baseline="0">
                <a:latin typeface="Segoe"/>
                <a:ea typeface="ＭＳ ゴシック"/>
              </a:rPr>
              <a:t>Resources </a:t>
            </a:r>
            <a:br>
              <a:rPr lang="en-US" b="1" i="0" u="none" strike="noStrike" baseline="0">
                <a:latin typeface="Segoe"/>
                <a:ea typeface="ＭＳ ゴシック"/>
              </a:rPr>
            </a:br>
            <a:r>
              <a:rPr lang="en-US" b="0" i="0" u="none" strike="noStrike" baseline="0">
                <a:latin typeface="Segoe"/>
                <a:ea typeface="ＭＳ ゴシック"/>
              </a:rPr>
              <a:t>tab on the Task </a:t>
            </a:r>
            <a:br>
              <a:rPr lang="en-US" b="0" i="0" u="none" strike="noStrike" baseline="0">
                <a:latin typeface="Segoe"/>
                <a:ea typeface="ＭＳ ゴシック"/>
              </a:rPr>
            </a:br>
            <a:r>
              <a:rPr lang="en-US" b="0" i="0" u="none" strike="noStrike" baseline="0">
                <a:latin typeface="Segoe"/>
                <a:ea typeface="ＭＳ ゴシック"/>
              </a:rPr>
              <a:t>Information dialog </a:t>
            </a:r>
            <a:br>
              <a:rPr lang="en-US" b="0" i="0" u="none" strike="noStrike" baseline="0">
                <a:latin typeface="Segoe"/>
                <a:ea typeface="ＭＳ ゴシック"/>
              </a:rPr>
            </a:br>
            <a:r>
              <a:rPr lang="en-US" b="0" i="0" u="none" strike="noStrike" baseline="0">
                <a:latin typeface="Segoe"/>
                <a:ea typeface="ＭＳ ゴシック"/>
              </a:rPr>
              <a:t>box.</a:t>
            </a:r>
          </a:p>
          <a:p>
            <a:pPr lvl="1" rtl="0"/>
            <a:r>
              <a:rPr lang="en-US" b="0" i="0" u="none" strike="noStrike" baseline="0">
                <a:latin typeface="Segoe"/>
                <a:ea typeface="ＭＳ ゴシック"/>
              </a:rPr>
              <a:t>7.	In the Units column, </a:t>
            </a:r>
            <a:br>
              <a:rPr lang="en-US" b="0" i="0" u="none" strike="noStrike" baseline="0">
                <a:latin typeface="Segoe"/>
                <a:ea typeface="ＭＳ ゴシック"/>
              </a:rPr>
            </a:br>
            <a:r>
              <a:rPr lang="en-US" b="0" i="0" u="none" strike="noStrike" baseline="0">
                <a:latin typeface="Segoe"/>
                <a:ea typeface="ＭＳ ゴシック"/>
              </a:rPr>
              <a:t>set the units value </a:t>
            </a:r>
            <a:br>
              <a:rPr lang="en-US" b="0" i="0" u="none" strike="noStrike" baseline="0">
                <a:latin typeface="Segoe"/>
                <a:ea typeface="ＭＳ ゴシック"/>
              </a:rPr>
            </a:br>
            <a:r>
              <a:rPr lang="en-US" b="0" i="0" u="none" strike="noStrike" baseline="0">
                <a:latin typeface="Segoe"/>
                <a:ea typeface="ＭＳ ゴシック"/>
              </a:rPr>
              <a:t>for Jeff Pike to </a:t>
            </a:r>
            <a:r>
              <a:rPr lang="en-US" b="1" i="0" u="none" strike="noStrike" baseline="0">
                <a:latin typeface="Segoe"/>
                <a:ea typeface="ＭＳ ゴシック"/>
              </a:rPr>
              <a:t>50% </a:t>
            </a:r>
            <a:br>
              <a:rPr lang="en-US" b="1" i="0" u="none" strike="noStrike" baseline="0">
                <a:latin typeface="Segoe"/>
                <a:ea typeface="ＭＳ ゴシック"/>
              </a:rPr>
            </a:br>
            <a:r>
              <a:rPr lang="en-US" b="0" i="0" u="none" strike="noStrike" baseline="0">
                <a:latin typeface="Segoe"/>
                <a:ea typeface="ＭＳ ゴシック"/>
              </a:rPr>
              <a:t>and for Ryan Ihrig </a:t>
            </a:r>
            <a:br>
              <a:rPr lang="en-US" b="0" i="0" u="none" strike="noStrike" baseline="0">
                <a:latin typeface="Segoe"/>
                <a:ea typeface="ＭＳ ゴシック"/>
              </a:rPr>
            </a:br>
            <a:r>
              <a:rPr lang="en-US" b="0" i="0" u="none" strike="noStrike" baseline="0">
                <a:latin typeface="Segoe"/>
                <a:ea typeface="ＭＳ ゴシック"/>
              </a:rPr>
              <a:t>to </a:t>
            </a:r>
            <a:r>
              <a:rPr lang="en-US" b="1" i="0" u="none" strike="noStrike" baseline="0">
                <a:latin typeface="Segoe"/>
                <a:ea typeface="ＭＳ ゴシック"/>
              </a:rPr>
              <a:t>75%</a:t>
            </a:r>
            <a:r>
              <a:rPr lang="en-US" b="0" i="0" u="none" strike="noStrike" baseline="0">
                <a:latin typeface="Segoe"/>
                <a:ea typeface="ＭＳ ゴシック"/>
              </a:rPr>
              <a:t>. Your screen </a:t>
            </a:r>
            <a:br>
              <a:rPr lang="en-US" b="0" i="0" u="none" strike="noStrike" baseline="0">
                <a:latin typeface="Segoe"/>
                <a:ea typeface="ＭＳ ゴシック"/>
              </a:rPr>
            </a:br>
            <a:r>
              <a:rPr lang="en-US" b="0" i="0" u="none" strike="noStrike" baseline="0">
                <a:latin typeface="Segoe"/>
                <a:ea typeface="ＭＳ ゴシック"/>
              </a:rPr>
              <a:t>should look similar </a:t>
            </a:r>
            <a:br>
              <a:rPr lang="en-US" b="0" i="0" u="none" strike="noStrike" baseline="0">
                <a:latin typeface="Segoe"/>
                <a:ea typeface="ＭＳ ゴシック"/>
              </a:rPr>
            </a:br>
            <a:r>
              <a:rPr lang="en-US" b="0" i="0" u="none" strike="noStrike" baseline="0">
                <a:latin typeface="Segoe"/>
                <a:ea typeface="ＭＳ ゴシック"/>
              </a:rPr>
              <a:t>to the figure at right.</a:t>
            </a:r>
            <a:endParaRPr lang="en-US" b="0" i="0" u="none" strike="noStrike" baseline="0">
              <a:latin typeface="Times New Roman"/>
              <a:ea typeface="ＭＳ ゴシック"/>
            </a:endParaRPr>
          </a:p>
        </p:txBody>
      </p:sp>
      <p:sp>
        <p:nvSpPr>
          <p:cNvPr id="5"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6"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7"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26</a:t>
            </a:fld>
            <a:endParaRPr lang="en-US" dirty="0"/>
          </a:p>
        </p:txBody>
      </p:sp>
    </p:spTree>
    <p:extLst>
      <p:ext uri="{BB962C8B-B14F-4D97-AF65-F5344CB8AC3E}">
        <p14:creationId xmlns:p14="http://schemas.microsoft.com/office/powerpoint/2010/main" val="13011758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Change a Task Type Using the Task Information Dialog Box</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dirty="0">
                <a:latin typeface="Segoe"/>
                <a:ea typeface="ＭＳ ゴシック"/>
              </a:rPr>
              <a:t>8.	Click </a:t>
            </a:r>
            <a:r>
              <a:rPr lang="en-US" b="1" i="0" u="none" strike="noStrike" baseline="0" dirty="0">
                <a:latin typeface="Segoe"/>
                <a:ea typeface="ＭＳ ゴシック"/>
              </a:rPr>
              <a:t>OK </a:t>
            </a:r>
            <a:r>
              <a:rPr lang="en-US" b="0" i="0" u="none" strike="noStrike" baseline="0" dirty="0">
                <a:latin typeface="Segoe"/>
                <a:ea typeface="ＭＳ ゴシック"/>
              </a:rPr>
              <a:t>to close the Task Information dialog box. Note that the </a:t>
            </a:r>
            <a:r>
              <a:rPr lang="en-US" b="0" i="0" u="sng" strike="noStrike" baseline="0" dirty="0">
                <a:latin typeface="Segoe"/>
                <a:ea typeface="ＭＳ ゴシック"/>
              </a:rPr>
              <a:t>duration of the task did not change</a:t>
            </a:r>
            <a:r>
              <a:rPr lang="en-US" b="0" i="0" u="none" strike="noStrike" baseline="0" dirty="0">
                <a:latin typeface="Segoe"/>
                <a:ea typeface="ＭＳ ゴシック"/>
              </a:rPr>
              <a:t>.</a:t>
            </a:r>
          </a:p>
          <a:p>
            <a:pPr lvl="1" rtl="0"/>
            <a:r>
              <a:rPr lang="en-US" b="0" i="0" u="none" strike="noStrike" baseline="0" dirty="0">
                <a:latin typeface="Segoe"/>
                <a:ea typeface="ＭＳ ゴシック"/>
              </a:rPr>
              <a:t>9.	</a:t>
            </a:r>
            <a:r>
              <a:rPr lang="en-US" b="1" i="0" u="none" strike="noStrike" baseline="0" dirty="0">
                <a:latin typeface="Segoe"/>
                <a:ea typeface="ＭＳ ゴシック"/>
              </a:rPr>
              <a:t>SAVE </a:t>
            </a:r>
            <a:r>
              <a:rPr lang="en-US" b="0" i="0" u="none" strike="noStrike" baseline="0" dirty="0">
                <a:latin typeface="Segoe"/>
                <a:ea typeface="ＭＳ ゴシック"/>
              </a:rPr>
              <a:t>the project schedule.</a:t>
            </a:r>
          </a:p>
          <a:p>
            <a:pPr lvl="0" rtl="0"/>
            <a:r>
              <a:rPr lang="en-US" b="1" i="0" u="none" strike="noStrike" baseline="0" dirty="0">
                <a:latin typeface="Segoe"/>
                <a:ea typeface="ＭＳ ゴシック"/>
              </a:rPr>
              <a:t>PAUSE. LEAVE </a:t>
            </a:r>
            <a:r>
              <a:rPr lang="en-US" b="0" i="0" u="none" strike="noStrike" baseline="0" dirty="0">
                <a:latin typeface="Segoe"/>
                <a:ea typeface="ＭＳ ゴシック"/>
              </a:rPr>
              <a:t>the project schedule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27</a:t>
            </a:fld>
            <a:endParaRPr lang="en-US" dirty="0"/>
          </a:p>
        </p:txBody>
      </p:sp>
    </p:spTree>
    <p:extLst>
      <p:ext uri="{BB962C8B-B14F-4D97-AF65-F5344CB8AC3E}">
        <p14:creationId xmlns:p14="http://schemas.microsoft.com/office/powerpoint/2010/main" val="1569668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Change a Task Type Using the Task Information Dialog Box</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dirty="0">
                <a:latin typeface="Segoe"/>
                <a:ea typeface="ＭＳ ゴシック"/>
              </a:rPr>
              <a:t>As you are fine-tuning your project schedule, keep in mind that it is </a:t>
            </a:r>
            <a:r>
              <a:rPr lang="en-US" b="0" i="0" u="none" strike="noStrike" baseline="0" dirty="0">
                <a:solidFill>
                  <a:srgbClr val="FF0000"/>
                </a:solidFill>
                <a:latin typeface="Segoe"/>
                <a:ea typeface="ＭＳ ゴシック"/>
              </a:rPr>
              <a:t>easy to confuse task type and effort-driven scheduling. </a:t>
            </a:r>
          </a:p>
          <a:p>
            <a:pPr lvl="0" rtl="0"/>
            <a:r>
              <a:rPr lang="en-US" b="0" i="0" u="none" strike="noStrike" baseline="0" dirty="0">
                <a:latin typeface="Segoe"/>
                <a:ea typeface="ＭＳ ゴシック"/>
              </a:rPr>
              <a:t>They are similar in that they both affect work, duration, and units values. </a:t>
            </a:r>
          </a:p>
          <a:p>
            <a:pPr lvl="0" rtl="0"/>
            <a:r>
              <a:rPr lang="en-US" b="0" i="0" u="none" strike="noStrike" baseline="0" dirty="0">
                <a:latin typeface="Segoe"/>
                <a:ea typeface="ＭＳ ゴシック"/>
              </a:rPr>
              <a:t>The key difference is that </a:t>
            </a:r>
            <a:r>
              <a:rPr lang="en-US" b="0" i="0" u="sng" strike="noStrike" baseline="0" dirty="0">
                <a:solidFill>
                  <a:srgbClr val="FF0000"/>
                </a:solidFill>
                <a:latin typeface="Segoe"/>
                <a:ea typeface="ＭＳ ゴシック"/>
              </a:rPr>
              <a:t>effort-driven scheduling </a:t>
            </a:r>
            <a:r>
              <a:rPr lang="en-US" b="0" i="0" u="none" strike="noStrike" baseline="0" dirty="0">
                <a:solidFill>
                  <a:srgbClr val="FF0000"/>
                </a:solidFill>
                <a:latin typeface="Segoe"/>
                <a:ea typeface="ＭＳ ゴシック"/>
              </a:rPr>
              <a:t>affects your schedule </a:t>
            </a:r>
            <a:r>
              <a:rPr lang="en-US" b="1" i="0" u="none" strike="noStrike" baseline="0" dirty="0">
                <a:solidFill>
                  <a:srgbClr val="FF0000"/>
                </a:solidFill>
                <a:latin typeface="Segoe"/>
                <a:ea typeface="ＭＳ ゴシック"/>
              </a:rPr>
              <a:t>only when you add or remove resources from tasks</a:t>
            </a:r>
            <a:r>
              <a:rPr lang="en-US" b="0" i="0" u="none" strike="noStrike" baseline="0" dirty="0">
                <a:latin typeface="Segoe"/>
                <a:ea typeface="ＭＳ ゴシック"/>
              </a:rPr>
              <a:t>, while </a:t>
            </a:r>
            <a:r>
              <a:rPr lang="en-US" b="0" i="0" u="sng" strike="noStrike" baseline="0" dirty="0">
                <a:solidFill>
                  <a:srgbClr val="0000FF"/>
                </a:solidFill>
                <a:latin typeface="Segoe"/>
                <a:ea typeface="ＭＳ ゴシック"/>
              </a:rPr>
              <a:t>task type </a:t>
            </a:r>
            <a:r>
              <a:rPr lang="en-US" b="0" i="0" u="none" strike="noStrike" baseline="0" dirty="0">
                <a:solidFill>
                  <a:srgbClr val="0000FF"/>
                </a:solidFill>
                <a:latin typeface="Segoe"/>
                <a:ea typeface="ＭＳ ゴシック"/>
              </a:rPr>
              <a:t>affects your schedule </a:t>
            </a:r>
            <a:r>
              <a:rPr lang="en-US" b="1" i="0" u="none" strike="noStrike" baseline="0" dirty="0">
                <a:solidFill>
                  <a:srgbClr val="0000FF"/>
                </a:solidFill>
                <a:latin typeface="Segoe"/>
                <a:ea typeface="ＭＳ ゴシック"/>
              </a:rPr>
              <a:t>when you change the value of units, duration, or work</a:t>
            </a:r>
            <a:r>
              <a:rPr lang="en-US" b="1" i="0" u="none" strike="noStrike" baseline="0" dirty="0">
                <a:latin typeface="Segoe"/>
                <a:ea typeface="ＭＳ ゴシック"/>
              </a:rPr>
              <a:t>.</a:t>
            </a:r>
            <a:endParaRPr lang="en-US" b="1"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28</a:t>
            </a:fld>
            <a:endParaRPr lang="en-US" dirty="0"/>
          </a:p>
        </p:txBody>
      </p:sp>
    </p:spTree>
    <p:extLst>
      <p:ext uri="{BB962C8B-B14F-4D97-AF65-F5344CB8AC3E}">
        <p14:creationId xmlns:p14="http://schemas.microsoft.com/office/powerpoint/2010/main" val="24489038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Splitting a Task</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dirty="0">
                <a:latin typeface="Segoe"/>
                <a:ea typeface="ＭＳ ゴシック"/>
              </a:rPr>
              <a:t>Sometimes, work on certain tasks in a project schedule will stop and then start again, and these interruptions may be planned or unplanned. </a:t>
            </a:r>
          </a:p>
          <a:p>
            <a:pPr lvl="0" rtl="0"/>
            <a:r>
              <a:rPr lang="en-US" b="0" i="0" u="none" strike="noStrike" baseline="0" dirty="0">
                <a:latin typeface="Segoe"/>
                <a:ea typeface="ＭＳ ゴシック"/>
              </a:rPr>
              <a:t>You split a task to show that work has been interrupted and restarted.</a:t>
            </a:r>
          </a:p>
          <a:p>
            <a:pPr lvl="0"/>
            <a:r>
              <a:rPr lang="en-US" b="0" i="0" u="none" strike="noStrike" baseline="0" dirty="0">
                <a:latin typeface="Segoe"/>
                <a:ea typeface="ＭＳ ゴシック"/>
              </a:rPr>
              <a:t>A </a:t>
            </a:r>
            <a:r>
              <a:rPr lang="en-US" b="1" i="1" u="none" strike="noStrike" baseline="0" dirty="0">
                <a:latin typeface="Segoe"/>
                <a:ea typeface="ＭＳ ゴシック"/>
              </a:rPr>
              <a:t>split </a:t>
            </a:r>
            <a:r>
              <a:rPr lang="en-US" b="0" i="0" u="none" strike="noStrike" baseline="0" dirty="0">
                <a:latin typeface="Segoe"/>
                <a:ea typeface="ＭＳ ゴシック"/>
              </a:rPr>
              <a:t>is </a:t>
            </a:r>
            <a:r>
              <a:rPr lang="en-US" dirty="0">
                <a:latin typeface="Segoe"/>
                <a:ea typeface="ＭＳ ゴシック"/>
              </a:rPr>
              <a:t>an </a:t>
            </a:r>
            <a:r>
              <a:rPr lang="en-US" u="sng" dirty="0">
                <a:latin typeface="Segoe"/>
                <a:ea typeface="ＭＳ ゴシック"/>
              </a:rPr>
              <a:t>interruption</a:t>
            </a:r>
            <a:r>
              <a:rPr lang="en-US" dirty="0">
                <a:latin typeface="Segoe"/>
                <a:ea typeface="ＭＳ ゴシック"/>
              </a:rPr>
              <a:t> in a task</a:t>
            </a:r>
            <a:r>
              <a:rPr lang="en-US" b="0" i="0" u="none" strike="noStrike" baseline="0" dirty="0">
                <a:latin typeface="Segoe"/>
                <a:ea typeface="ＭＳ ゴシック"/>
              </a:rPr>
              <a:t>, represented in Project’s Gantt bar by a dotted line between the two segments of the task. </a:t>
            </a:r>
          </a:p>
          <a:p>
            <a:pPr lvl="0" rtl="0"/>
            <a:r>
              <a:rPr lang="en-US" b="0" i="0" u="none" strike="noStrike" baseline="0" dirty="0">
                <a:latin typeface="Segoe"/>
                <a:ea typeface="ＭＳ ゴシック"/>
              </a:rPr>
              <a:t>In this exercise, you practice splitting a task to represent some nonworking time in the middle of the task.</a:t>
            </a:r>
            <a:endParaRPr lang="en-US"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29</a:t>
            </a:fld>
            <a:endParaRPr lang="en-US" dirty="0"/>
          </a:p>
        </p:txBody>
      </p:sp>
    </p:spTree>
    <p:extLst>
      <p:ext uri="{BB962C8B-B14F-4D97-AF65-F5344CB8AC3E}">
        <p14:creationId xmlns:p14="http://schemas.microsoft.com/office/powerpoint/2010/main" val="22337194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Software Orientation</a:t>
            </a:r>
          </a:p>
        </p:txBody>
      </p:sp>
      <p:sp>
        <p:nvSpPr>
          <p:cNvPr id="3" name="Text Placeholder 2"/>
          <p:cNvSpPr>
            <a:spLocks noGrp="1"/>
          </p:cNvSpPr>
          <p:nvPr>
            <p:ph type="body" idx="1"/>
          </p:nvPr>
        </p:nvSpPr>
        <p:spPr/>
        <p:txBody>
          <a:bodyPr/>
          <a:lstStyle/>
          <a:p>
            <a:pPr lvl="0" rtl="0"/>
            <a:r>
              <a:rPr lang="en-US" b="0" i="0" u="none" strike="noStrike" baseline="0" dirty="0">
                <a:latin typeface="Segoe"/>
                <a:ea typeface="ＭＳ ゴシック"/>
              </a:rPr>
              <a:t>In Microsoft Project 2013, there may be times when you want specific tasks to occur at times that are outside the project calendar’s working time. </a:t>
            </a:r>
          </a:p>
          <a:p>
            <a:pPr lvl="0" rtl="0"/>
            <a:r>
              <a:rPr lang="en-US" b="0" i="0" u="none" strike="noStrike" baseline="0" dirty="0">
                <a:latin typeface="Segoe"/>
                <a:ea typeface="ＭＳ ゴシック"/>
              </a:rPr>
              <a:t>To do this, you need to create a </a:t>
            </a:r>
            <a:r>
              <a:rPr lang="en-US" b="0" i="0" u="sng" strike="noStrike" baseline="0" dirty="0">
                <a:latin typeface="Segoe"/>
                <a:ea typeface="ＭＳ ゴシック"/>
              </a:rPr>
              <a:t>new base calendar</a:t>
            </a:r>
            <a:r>
              <a:rPr lang="en-US" b="0" i="0" u="none" strike="noStrike" baseline="0" dirty="0">
                <a:latin typeface="Segoe"/>
                <a:ea typeface="ＭＳ ゴシック"/>
              </a:rPr>
              <a:t>, a feature that is accessed through the </a:t>
            </a:r>
            <a:r>
              <a:rPr lang="en-US" b="1" i="0" u="none" strike="noStrike" baseline="0" dirty="0">
                <a:latin typeface="Segoe"/>
                <a:ea typeface="ＭＳ ゴシック"/>
              </a:rPr>
              <a:t>Change Working Time </a:t>
            </a:r>
            <a:r>
              <a:rPr lang="en-US" b="0" i="0" u="none" strike="noStrike" baseline="0" dirty="0">
                <a:latin typeface="Segoe"/>
                <a:ea typeface="ＭＳ ゴシック"/>
              </a:rPr>
              <a:t>dialog box.</a:t>
            </a:r>
          </a:p>
          <a:p>
            <a:pPr lvl="0"/>
            <a:r>
              <a:rPr lang="en-US" dirty="0">
                <a:latin typeface="Segoe"/>
                <a:ea typeface="ＭＳ ゴシック"/>
              </a:rPr>
              <a:t>This dialog box is accessed by clicking the </a:t>
            </a:r>
            <a:r>
              <a:rPr lang="en-US" u="sng" dirty="0">
                <a:latin typeface="Segoe"/>
                <a:ea typeface="ＭＳ ゴシック"/>
              </a:rPr>
              <a:t>Create New Calendar</a:t>
            </a:r>
            <a:r>
              <a:rPr lang="en-US" dirty="0">
                <a:latin typeface="Segoe"/>
                <a:ea typeface="ＭＳ ゴシック"/>
              </a:rPr>
              <a:t> button in the </a:t>
            </a:r>
            <a:r>
              <a:rPr lang="en-US" dirty="0">
                <a:solidFill>
                  <a:srgbClr val="FF0000"/>
                </a:solidFill>
                <a:latin typeface="Segoe"/>
                <a:ea typeface="ＭＳ ゴシック"/>
              </a:rPr>
              <a:t>Change Working Time dialog box, located on the Project ribbon. </a:t>
            </a:r>
          </a:p>
          <a:p>
            <a:pPr lvl="0"/>
            <a:r>
              <a:rPr lang="en-US" dirty="0">
                <a:latin typeface="Segoe"/>
                <a:ea typeface="ＭＳ ゴシック"/>
              </a:rPr>
              <a:t>The Create new base calendar dialog box enables you to </a:t>
            </a:r>
            <a:r>
              <a:rPr lang="en-US" b="1" dirty="0">
                <a:latin typeface="Segoe"/>
                <a:ea typeface="ＭＳ ゴシック"/>
              </a:rPr>
              <a:t>name the new calendar, create a totally new calendar, or make a copy of an existing calendar on which to base your new calendar.</a:t>
            </a:r>
            <a:endParaRPr lang="en-US" b="1" dirty="0">
              <a:latin typeface="Times New Roman"/>
              <a:ea typeface="ＭＳ ゴシック"/>
            </a:endParaRPr>
          </a:p>
          <a:p>
            <a:pPr lvl="0" rtl="0"/>
            <a:endParaRPr lang="en-US"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a:t>
            </a:fld>
            <a:endParaRPr lang="en-US" dirty="0"/>
          </a:p>
        </p:txBody>
      </p:sp>
    </p:spTree>
    <p:extLst>
      <p:ext uri="{BB962C8B-B14F-4D97-AF65-F5344CB8AC3E}">
        <p14:creationId xmlns:p14="http://schemas.microsoft.com/office/powerpoint/2010/main" val="34228046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Split a Task</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sz="2000" b="1" i="0" u="none" strike="noStrike" baseline="0" dirty="0">
                <a:latin typeface="Segoe"/>
                <a:ea typeface="ＭＳ ゴシック"/>
              </a:rPr>
              <a:t>USE </a:t>
            </a:r>
            <a:r>
              <a:rPr lang="en-US" sz="2000" b="0" i="0" u="none" strike="noStrike" baseline="0" dirty="0">
                <a:latin typeface="Segoe"/>
                <a:ea typeface="ＭＳ ゴシック"/>
              </a:rPr>
              <a:t>the project schedule you created in the previous exercise.</a:t>
            </a:r>
          </a:p>
          <a:p>
            <a:pPr lvl="1" rtl="0"/>
            <a:r>
              <a:rPr lang="en-US" sz="2000" b="0" i="0" u="none" strike="noStrike" baseline="0" dirty="0">
                <a:latin typeface="Segoe"/>
                <a:ea typeface="ＭＳ ゴシック"/>
              </a:rPr>
              <a:t>1.	Select the name of task 5, </a:t>
            </a:r>
            <a:r>
              <a:rPr lang="en-US" sz="2000" b="1" i="0" u="none" strike="noStrike" baseline="0" dirty="0">
                <a:latin typeface="Segoe"/>
                <a:ea typeface="ＭＳ ゴシック"/>
              </a:rPr>
              <a:t>Develop production layouts</a:t>
            </a:r>
            <a:r>
              <a:rPr lang="en-US" sz="2000" b="0" i="0" u="none" strike="noStrike" baseline="0" dirty="0">
                <a:latin typeface="Times New Roman"/>
                <a:ea typeface="ＭＳ ゴシック"/>
              </a:rPr>
              <a:t>.</a:t>
            </a:r>
          </a:p>
          <a:p>
            <a:pPr lvl="1" rtl="0"/>
            <a:r>
              <a:rPr lang="en-US" sz="2000" b="0" i="0" u="none" strike="noStrike" baseline="0" dirty="0">
                <a:latin typeface="Segoe"/>
                <a:ea typeface="ＭＳ ゴシック"/>
              </a:rPr>
              <a:t>2.	Press </a:t>
            </a:r>
            <a:r>
              <a:rPr lang="en-US" sz="2000" b="1" i="0" u="none" strike="noStrike" baseline="0" dirty="0">
                <a:latin typeface="Segoe"/>
                <a:ea typeface="ＭＳ ゴシック"/>
              </a:rPr>
              <a:t>Ctrl+Shift+F5</a:t>
            </a:r>
            <a:r>
              <a:rPr lang="en-US" sz="2000" b="0" i="0" u="none" strike="noStrike" baseline="0" dirty="0">
                <a:latin typeface="Segoe"/>
                <a:ea typeface="ＭＳ ゴシック"/>
              </a:rPr>
              <a:t>. Microsoft Project brings the </a:t>
            </a:r>
            <a:r>
              <a:rPr lang="en-US" sz="2000" b="1" i="0" u="none" strike="noStrike" baseline="0" dirty="0">
                <a:latin typeface="Segoe"/>
                <a:ea typeface="ＭＳ ゴシック"/>
              </a:rPr>
              <a:t>Gantt </a:t>
            </a:r>
            <a:r>
              <a:rPr lang="en-US" sz="2000" b="0" i="0" u="none" strike="noStrike" baseline="0" dirty="0">
                <a:latin typeface="Segoe"/>
                <a:ea typeface="ＭＳ ゴシック"/>
              </a:rPr>
              <a:t>bar of task 5 into view.</a:t>
            </a:r>
          </a:p>
          <a:p>
            <a:pPr lvl="1" rtl="0"/>
            <a:r>
              <a:rPr lang="en-US" sz="2000" b="0" i="0" u="none" strike="noStrike" baseline="0" dirty="0">
                <a:latin typeface="Segoe"/>
                <a:ea typeface="ＭＳ ゴシック"/>
              </a:rPr>
              <a:t>3.	Click on the </a:t>
            </a:r>
            <a:r>
              <a:rPr lang="en-US" sz="2000" b="1" i="0" u="none" strike="noStrike" baseline="0" dirty="0">
                <a:latin typeface="Segoe"/>
                <a:ea typeface="ＭＳ ゴシック"/>
              </a:rPr>
              <a:t>View </a:t>
            </a:r>
            <a:r>
              <a:rPr lang="en-US" sz="2000" b="0" i="0" u="none" strike="noStrike" baseline="0" dirty="0">
                <a:latin typeface="Segoe"/>
                <a:ea typeface="ＭＳ ゴシック"/>
              </a:rPr>
              <a:t>tab. In the </a:t>
            </a:r>
            <a:r>
              <a:rPr lang="en-US" sz="2000" b="0" i="0" u="sng" strike="noStrike" baseline="0" dirty="0">
                <a:latin typeface="Segoe"/>
                <a:ea typeface="ＭＳ ゴシック"/>
              </a:rPr>
              <a:t>Zoom</a:t>
            </a:r>
            <a:r>
              <a:rPr lang="en-US" sz="2000" b="0" i="0" u="none" strike="noStrike" baseline="0" dirty="0">
                <a:latin typeface="Segoe"/>
                <a:ea typeface="ＭＳ ゴシック"/>
              </a:rPr>
              <a:t> command group, in the selection box below Timescale, select </a:t>
            </a:r>
            <a:r>
              <a:rPr lang="en-US" sz="2000" b="1" i="0" u="none" strike="noStrike" baseline="0" dirty="0">
                <a:latin typeface="Segoe"/>
                <a:ea typeface="ＭＳ ゴシック"/>
              </a:rPr>
              <a:t>Days</a:t>
            </a:r>
            <a:r>
              <a:rPr lang="en-US" sz="2000" b="0" i="0" u="none" strike="noStrike" baseline="0" dirty="0">
                <a:latin typeface="Segoe"/>
                <a:ea typeface="ＭＳ ゴシック"/>
              </a:rPr>
              <a:t>. Your screen should look similar to the figure below. You have just been told that work on this task will be interrupted from February 9 to February 11 (no work will occur on these days).</a:t>
            </a:r>
          </a:p>
        </p:txBody>
      </p:sp>
      <p:pic>
        <p:nvPicPr>
          <p:cNvPr id="4" name="Picture 3" descr="0408.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01800" y="4612399"/>
            <a:ext cx="5740400" cy="1798802"/>
          </a:xfrm>
          <a:prstGeom prst="rect">
            <a:avLst/>
          </a:prstGeom>
        </p:spPr>
      </p:pic>
    </p:spTree>
    <p:extLst>
      <p:ext uri="{BB962C8B-B14F-4D97-AF65-F5344CB8AC3E}">
        <p14:creationId xmlns:p14="http://schemas.microsoft.com/office/powerpoint/2010/main" val="39417130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Split a Task</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sz="2000" b="0" i="0" u="none" strike="noStrike" baseline="0">
                <a:latin typeface="Segoe"/>
                <a:ea typeface="ＭＳ ゴシック"/>
              </a:rPr>
              <a:t>4.	Right-click the </a:t>
            </a:r>
            <a:r>
              <a:rPr lang="en-US" sz="2000" b="1" i="0" u="none" strike="noStrike" baseline="0">
                <a:latin typeface="Segoe"/>
                <a:ea typeface="ＭＳ ゴシック"/>
              </a:rPr>
              <a:t>Gantt </a:t>
            </a:r>
            <a:r>
              <a:rPr lang="en-US" sz="2000" b="0" i="0" u="none" strike="noStrike" baseline="0">
                <a:latin typeface="Segoe"/>
                <a:ea typeface="ＭＳ ゴシック"/>
              </a:rPr>
              <a:t>bar for task 5. From the shortcut menu that appears, click the </a:t>
            </a:r>
            <a:r>
              <a:rPr lang="en-US" sz="2000" b="1" i="0" u="none" strike="noStrike" baseline="0">
                <a:latin typeface="Segoe"/>
                <a:ea typeface="ＭＳ ゴシック"/>
              </a:rPr>
              <a:t>Split Task </a:t>
            </a:r>
            <a:r>
              <a:rPr lang="en-US" sz="2000" b="0" i="0" u="none" strike="noStrike" baseline="0">
                <a:latin typeface="Segoe"/>
                <a:ea typeface="ＭＳ ゴシック"/>
              </a:rPr>
              <a:t>button from the upper shortcut menu. A ScreenTip appears and the mouse pointer changes to a double vertical line with an arrow to the right.</a:t>
            </a:r>
          </a:p>
          <a:p>
            <a:pPr lvl="1" rtl="0"/>
            <a:r>
              <a:rPr lang="en-US" sz="2000" b="0" i="0" u="none" strike="noStrike" baseline="0">
                <a:latin typeface="Segoe"/>
                <a:ea typeface="ＭＳ ゴシック"/>
              </a:rPr>
              <a:t>5.	Move the mouse pointer over the </a:t>
            </a:r>
            <a:r>
              <a:rPr lang="en-US" sz="2000" b="1" i="0" u="none" strike="noStrike" baseline="0">
                <a:latin typeface="Segoe"/>
                <a:ea typeface="ＭＳ ゴシック"/>
              </a:rPr>
              <a:t>Gantt </a:t>
            </a:r>
            <a:r>
              <a:rPr lang="en-US" sz="2000" b="0" i="0" u="none" strike="noStrike" baseline="0">
                <a:latin typeface="Segoe"/>
                <a:ea typeface="ＭＳ ゴシック"/>
              </a:rPr>
              <a:t>bar of task 5. Watch the ScreenTip box as you move the pointer–the date changes. The ScreenTip box reflects the date on which you will begin to split the task. Your screen should look similar to the figure below.</a:t>
            </a:r>
            <a:endParaRPr lang="en-US" sz="2000" b="0" i="0" u="none" strike="noStrike" baseline="0">
              <a:latin typeface="Times New Roman"/>
              <a:ea typeface="ＭＳ ゴシック"/>
            </a:endParaRPr>
          </a:p>
        </p:txBody>
      </p:sp>
      <p:pic>
        <p:nvPicPr>
          <p:cNvPr id="4" name="Picture 3" descr="040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2900" y="4122162"/>
            <a:ext cx="5918200" cy="2279658"/>
          </a:xfrm>
          <a:prstGeom prst="rect">
            <a:avLst/>
          </a:prstGeom>
        </p:spPr>
      </p:pic>
    </p:spTree>
    <p:extLst>
      <p:ext uri="{BB962C8B-B14F-4D97-AF65-F5344CB8AC3E}">
        <p14:creationId xmlns:p14="http://schemas.microsoft.com/office/powerpoint/2010/main" val="731121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Split a Task</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a:latin typeface="Segoe"/>
                <a:ea typeface="ＭＳ ゴシック"/>
              </a:rPr>
              <a:t>6.	Move (but don’t click) the mouse pointer over the </a:t>
            </a:r>
            <a:r>
              <a:rPr lang="en-US" b="1" i="0" u="none" strike="noStrike" baseline="0">
                <a:latin typeface="Segoe"/>
                <a:ea typeface="ＭＳ ゴシック"/>
              </a:rPr>
              <a:t>Gantt </a:t>
            </a:r>
            <a:r>
              <a:rPr lang="en-US" b="0" i="0" u="none" strike="noStrike" baseline="0">
                <a:latin typeface="Segoe"/>
                <a:ea typeface="ＭＳ ゴシック"/>
              </a:rPr>
              <a:t>bar until the Start date of Tuesday, 2/9/16, appears in the ScreenTip box.</a:t>
            </a:r>
          </a:p>
          <a:p>
            <a:pPr lvl="1" rtl="0"/>
            <a:r>
              <a:rPr lang="en-US" b="0" i="0" u="none" strike="noStrike" baseline="0">
                <a:latin typeface="Segoe"/>
                <a:ea typeface="ＭＳ ゴシック"/>
              </a:rPr>
              <a:t>7.	Click and hold, then drag the mouse pointer to the right until the Start date of Friday, 2/12/16, appears in the </a:t>
            </a:r>
            <a:r>
              <a:rPr lang="en-US" b="1" i="0" u="none" strike="noStrike" baseline="0">
                <a:latin typeface="Segoe"/>
                <a:ea typeface="ＭＳ ゴシック"/>
              </a:rPr>
              <a:t>ScreenTip</a:t>
            </a:r>
            <a:r>
              <a:rPr lang="en-US" b="0" i="0" u="none" strike="noStrike" baseline="0">
                <a:latin typeface="Segoe"/>
                <a:ea typeface="ＭＳ ゴシック"/>
              </a:rPr>
              <a:t>, and then release the mouse button. Microsoft Project inserts a task split between the two parts of the task. The split, or interruption in work, is represented by a dotted line in the Gantt Chart, as shown in the figure below.</a:t>
            </a:r>
          </a:p>
        </p:txBody>
      </p:sp>
      <p:pic>
        <p:nvPicPr>
          <p:cNvPr id="4" name="Picture 3" descr="0410.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500" y="4754562"/>
            <a:ext cx="6985000" cy="1641476"/>
          </a:xfrm>
          <a:prstGeom prst="rect">
            <a:avLst/>
          </a:prstGeom>
        </p:spPr>
      </p:pic>
    </p:spTree>
    <p:extLst>
      <p:ext uri="{BB962C8B-B14F-4D97-AF65-F5344CB8AC3E}">
        <p14:creationId xmlns:p14="http://schemas.microsoft.com/office/powerpoint/2010/main" val="14853966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Split a Task</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sz="2000" b="0" i="0" u="none" strike="noStrike" baseline="0" dirty="0">
                <a:latin typeface="Segoe"/>
                <a:ea typeface="ＭＳ ゴシック"/>
              </a:rPr>
              <a:t>8.	</a:t>
            </a:r>
            <a:r>
              <a:rPr lang="en-US" sz="2000" b="1" i="0" u="none" strike="noStrike" baseline="0" dirty="0">
                <a:latin typeface="Segoe"/>
                <a:ea typeface="ＭＳ ゴシック"/>
              </a:rPr>
              <a:t>SAVE </a:t>
            </a:r>
            <a:r>
              <a:rPr lang="en-US" sz="2000" b="0" i="0" u="none" strike="noStrike" baseline="0" dirty="0">
                <a:latin typeface="Segoe"/>
                <a:ea typeface="ＭＳ ゴシック"/>
              </a:rPr>
              <a:t>the project schedule.</a:t>
            </a:r>
          </a:p>
          <a:p>
            <a:pPr lvl="0" rtl="0"/>
            <a:r>
              <a:rPr lang="en-US" sz="2000" b="1" i="0" u="none" strike="noStrike" baseline="0" dirty="0">
                <a:latin typeface="Segoe"/>
                <a:ea typeface="ＭＳ ゴシック"/>
              </a:rPr>
              <a:t>PAUSE. LEAVE </a:t>
            </a:r>
            <a:r>
              <a:rPr lang="en-US" sz="2000" b="0" i="0" u="none" strike="noStrike" baseline="0" dirty="0">
                <a:latin typeface="Segoe"/>
                <a:ea typeface="ＭＳ ゴシック"/>
              </a:rPr>
              <a:t>the project schedule open to use in the next exercise.</a:t>
            </a:r>
          </a:p>
          <a:p>
            <a:pPr lvl="0" rtl="0"/>
            <a:r>
              <a:rPr lang="en-US" sz="2000" b="0" i="0" u="none" strike="noStrike" baseline="0" dirty="0">
                <a:latin typeface="Segoe"/>
                <a:ea typeface="ＭＳ ゴシック"/>
              </a:rPr>
              <a:t>Keep the following points in mind when splitting a task:</a:t>
            </a:r>
          </a:p>
          <a:p>
            <a:pPr lvl="0" rtl="0">
              <a:buBlip>
                <a:blip r:embed="rId3"/>
              </a:buBlip>
            </a:pPr>
            <a:r>
              <a:rPr lang="en-US" sz="2000" b="0" i="0" u="none" strike="noStrike" baseline="0" dirty="0">
                <a:latin typeface="Segoe"/>
                <a:ea typeface="ＭＳ ゴシック"/>
              </a:rPr>
              <a:t>You can split a task into as many parts as necessary.</a:t>
            </a:r>
          </a:p>
          <a:p>
            <a:pPr lvl="0" rtl="0">
              <a:buBlip>
                <a:blip r:embed="rId3"/>
              </a:buBlip>
            </a:pPr>
            <a:r>
              <a:rPr lang="en-US" sz="2000" b="0" i="0" u="none" strike="noStrike" baseline="0" dirty="0">
                <a:latin typeface="Segoe"/>
                <a:ea typeface="ＭＳ ゴシック"/>
              </a:rPr>
              <a:t>You can drag a segment of a split task either right or left to reschedule the split.</a:t>
            </a:r>
          </a:p>
          <a:p>
            <a:pPr lvl="0" rtl="0">
              <a:buBlip>
                <a:blip r:embed="rId3"/>
              </a:buBlip>
            </a:pPr>
            <a:r>
              <a:rPr lang="en-US" sz="2000" b="0" i="0" u="none" strike="noStrike" baseline="0" dirty="0">
                <a:latin typeface="Segoe"/>
                <a:ea typeface="ＭＳ ゴシック"/>
              </a:rPr>
              <a:t>The time of the actual task split, represented by the dotted line, does not count in the duration of the task unless the task type is fixed duration. Work does not occur during the split.</a:t>
            </a:r>
          </a:p>
          <a:p>
            <a:pPr lvl="0">
              <a:buBlip>
                <a:blip r:embed="rId3"/>
              </a:buBlip>
            </a:pPr>
            <a:r>
              <a:rPr lang="en-US" sz="2000" dirty="0">
                <a:latin typeface="Segoe"/>
                <a:ea typeface="ＭＳ ゴシック"/>
              </a:rPr>
              <a:t>If the </a:t>
            </a:r>
            <a:r>
              <a:rPr lang="en-US" sz="2000" dirty="0">
                <a:solidFill>
                  <a:srgbClr val="FF0000"/>
                </a:solidFill>
                <a:latin typeface="Segoe"/>
                <a:ea typeface="ＭＳ ゴシック"/>
              </a:rPr>
              <a:t>duration</a:t>
            </a:r>
            <a:r>
              <a:rPr lang="en-US" sz="2000" dirty="0">
                <a:latin typeface="Segoe"/>
                <a:ea typeface="ＭＳ ゴシック"/>
              </a:rPr>
              <a:t> of a split task changes, the last segment of the task is lengthened or shortened.</a:t>
            </a:r>
          </a:p>
          <a:p>
            <a:pPr lvl="0">
              <a:buBlip>
                <a:blip r:embed="rId3"/>
              </a:buBlip>
            </a:pPr>
            <a:r>
              <a:rPr lang="en-US" sz="2000" dirty="0">
                <a:latin typeface="Segoe"/>
                <a:ea typeface="ＭＳ ゴシック"/>
              </a:rPr>
              <a:t>If a split task is </a:t>
            </a:r>
            <a:r>
              <a:rPr lang="en-US" sz="2000" dirty="0">
                <a:solidFill>
                  <a:srgbClr val="FF0000"/>
                </a:solidFill>
                <a:latin typeface="Segoe"/>
                <a:ea typeface="ＭＳ ゴシック"/>
              </a:rPr>
              <a:t>rescheduled</a:t>
            </a:r>
            <a:r>
              <a:rPr lang="en-US" sz="2000" dirty="0">
                <a:latin typeface="Segoe"/>
                <a:ea typeface="ＭＳ ゴシック"/>
              </a:rPr>
              <a:t>, the whole task, including the splits, is rescheduled. The same pattern of segments and splits is preserved.</a:t>
            </a:r>
            <a:endParaRPr lang="en-US" sz="2000" dirty="0">
              <a:latin typeface="Times New Roman"/>
              <a:ea typeface="ＭＳ ゴシック"/>
            </a:endParaRPr>
          </a:p>
          <a:p>
            <a:pPr lvl="0" rtl="0"/>
            <a:endParaRPr lang="en-US" sz="2000" b="0" i="0" u="none" strike="noStrike" baseline="0" dirty="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33</a:t>
            </a:fld>
            <a:endParaRPr lang="en-US" dirty="0"/>
          </a:p>
        </p:txBody>
      </p:sp>
    </p:spTree>
    <p:extLst>
      <p:ext uri="{BB962C8B-B14F-4D97-AF65-F5344CB8AC3E}">
        <p14:creationId xmlns:p14="http://schemas.microsoft.com/office/powerpoint/2010/main" val="19901049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Establishing Recurring Tasks</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dirty="0">
                <a:latin typeface="Segoe"/>
                <a:ea typeface="ＭＳ ゴシック"/>
              </a:rPr>
              <a:t>Many projects require repetitive tasks, such as a status meeting or cleaning a production line. </a:t>
            </a:r>
          </a:p>
          <a:p>
            <a:pPr lvl="0" rtl="0"/>
            <a:r>
              <a:rPr lang="en-US" b="0" i="0" u="none" strike="noStrike" baseline="0" dirty="0">
                <a:latin typeface="Segoe"/>
                <a:ea typeface="ＭＳ ゴシック"/>
              </a:rPr>
              <a:t>Even though these may seem like negligible tasks, you should account for them in your project schedule because they require time from project resources and therefore have costs associated with them.</a:t>
            </a:r>
          </a:p>
          <a:p>
            <a:pPr lvl="0" rtl="0"/>
            <a:r>
              <a:rPr lang="en-US" b="0" i="0" u="none" strike="noStrike" baseline="0" dirty="0">
                <a:latin typeface="Segoe"/>
                <a:ea typeface="ＭＳ ゴシック"/>
              </a:rPr>
              <a:t>A </a:t>
            </a:r>
            <a:r>
              <a:rPr lang="en-US" b="1" i="1" u="none" strike="noStrike" baseline="0" dirty="0">
                <a:latin typeface="Segoe"/>
                <a:ea typeface="ＭＳ ゴシック"/>
              </a:rPr>
              <a:t>recurring task </a:t>
            </a:r>
            <a:r>
              <a:rPr lang="en-US" b="0" i="0" u="none" strike="noStrike" baseline="0" dirty="0">
                <a:latin typeface="Segoe"/>
                <a:ea typeface="ＭＳ ゴシック"/>
              </a:rPr>
              <a:t>is a task that is repeated at specified intervals, such as daily, weekly, or monthly. </a:t>
            </a:r>
          </a:p>
          <a:p>
            <a:pPr lvl="0" rtl="0"/>
            <a:r>
              <a:rPr lang="en-US" b="0" i="0" u="none" strike="noStrike" baseline="0" dirty="0">
                <a:latin typeface="Segoe"/>
                <a:ea typeface="ＭＳ ゴシック"/>
              </a:rPr>
              <a:t>When you create a recurring task, Microsoft Project creates a </a:t>
            </a:r>
            <a:r>
              <a:rPr lang="en-US" b="0" i="0" u="sng" strike="noStrike" baseline="0" dirty="0">
                <a:latin typeface="Segoe"/>
                <a:ea typeface="ＭＳ ゴシック"/>
              </a:rPr>
              <a:t>series of tasks with </a:t>
            </a:r>
            <a:r>
              <a:rPr lang="en-US" b="1" i="0" u="sng" strike="noStrike" baseline="0" dirty="0">
                <a:latin typeface="Segoe"/>
                <a:ea typeface="ＭＳ ゴシック"/>
              </a:rPr>
              <a:t>Start No Earlier Than </a:t>
            </a:r>
            <a:r>
              <a:rPr lang="en-US" b="0" i="0" u="none" strike="noStrike" baseline="0" dirty="0">
                <a:latin typeface="Segoe"/>
                <a:ea typeface="ＭＳ ゴシック"/>
              </a:rPr>
              <a:t>constraints, no task relationships, and effort-driven scheduling turned off. </a:t>
            </a:r>
          </a:p>
          <a:p>
            <a:pPr lvl="0" rtl="0"/>
            <a:r>
              <a:rPr lang="en-US" b="0" i="0" u="none" strike="noStrike" baseline="0" dirty="0">
                <a:latin typeface="Segoe"/>
                <a:ea typeface="ＭＳ ゴシック"/>
              </a:rPr>
              <a:t>In this exercise, you will learn how to set up a task that will repeat at a specified interval during the project.</a:t>
            </a:r>
            <a:endParaRPr lang="en-US"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34</a:t>
            </a:fld>
            <a:endParaRPr lang="en-US" dirty="0"/>
          </a:p>
        </p:txBody>
      </p:sp>
    </p:spTree>
    <p:extLst>
      <p:ext uri="{BB962C8B-B14F-4D97-AF65-F5344CB8AC3E}">
        <p14:creationId xmlns:p14="http://schemas.microsoft.com/office/powerpoint/2010/main" val="11931879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Set Up a Recurring Task</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a:latin typeface="Segoe"/>
                <a:ea typeface="ＭＳ ゴシック"/>
              </a:rPr>
              <a:t>USE </a:t>
            </a:r>
            <a:r>
              <a:rPr lang="en-US" b="0" i="0" u="none" strike="noStrike" baseline="0">
                <a:latin typeface="Segoe"/>
                <a:ea typeface="ＭＳ ゴシック"/>
              </a:rPr>
              <a:t>the project schedule you created in the previous exercise.</a:t>
            </a:r>
          </a:p>
          <a:p>
            <a:pPr lvl="1" rtl="0"/>
            <a:r>
              <a:rPr lang="en-US" b="0" i="0" u="none" strike="noStrike" baseline="0">
                <a:latin typeface="Segoe"/>
                <a:ea typeface="ＭＳ ゴシック"/>
              </a:rPr>
              <a:t>1.	Select the name of task 11, </a:t>
            </a:r>
            <a:r>
              <a:rPr lang="en-US" b="1" i="0" u="none" strike="noStrike" baseline="0">
                <a:latin typeface="Segoe"/>
                <a:ea typeface="ＭＳ ゴシック"/>
              </a:rPr>
              <a:t>Pre-Production complete</a:t>
            </a:r>
            <a:r>
              <a:rPr lang="en-US" b="0" i="0" u="none" strike="noStrike" baseline="0">
                <a:latin typeface="Segoe"/>
                <a:ea typeface="ＭＳ ゴシック"/>
              </a:rPr>
              <a:t>. You want to insert the recurring tasks as the last items in the Pre-Production phase.</a:t>
            </a:r>
          </a:p>
          <a:p>
            <a:pPr lvl="1" rtl="0"/>
            <a:r>
              <a:rPr lang="en-US" b="0" i="0" u="none" strike="noStrike" baseline="0">
                <a:latin typeface="Segoe"/>
                <a:ea typeface="ＭＳ ゴシック"/>
              </a:rPr>
              <a:t>2.	On the </a:t>
            </a:r>
            <a:r>
              <a:rPr lang="en-US" b="1" i="0" u="none" strike="noStrike" baseline="0">
                <a:latin typeface="Segoe"/>
                <a:ea typeface="ＭＳ ゴシック"/>
              </a:rPr>
              <a:t>Task </a:t>
            </a:r>
            <a:r>
              <a:rPr lang="en-US" b="0" i="0" u="none" strike="noStrike" baseline="0">
                <a:latin typeface="Segoe"/>
                <a:ea typeface="ＭＳ ゴシック"/>
              </a:rPr>
              <a:t>ribbon, in the Insert group, click the </a:t>
            </a:r>
            <a:r>
              <a:rPr lang="en-US" b="1" i="0" u="none" strike="noStrike" baseline="0">
                <a:latin typeface="Segoe"/>
                <a:ea typeface="ＭＳ ゴシック"/>
              </a:rPr>
              <a:t>down-arrow </a:t>
            </a:r>
            <a:r>
              <a:rPr lang="en-US" b="0" i="0" u="none" strike="noStrike" baseline="0">
                <a:latin typeface="Segoe"/>
                <a:ea typeface="ＭＳ ゴシック"/>
              </a:rPr>
              <a:t>under the </a:t>
            </a:r>
            <a:r>
              <a:rPr lang="en-US" b="1" i="0" u="none" strike="noStrike" baseline="0">
                <a:latin typeface="Segoe"/>
                <a:ea typeface="ＭＳ ゴシック"/>
              </a:rPr>
              <a:t>Task </a:t>
            </a:r>
            <a:r>
              <a:rPr lang="en-US" b="0" i="0" u="none" strike="noStrike" baseline="0">
                <a:latin typeface="Segoe"/>
                <a:ea typeface="ＭＳ ゴシック"/>
              </a:rPr>
              <a:t>button. Select </a:t>
            </a:r>
            <a:r>
              <a:rPr lang="en-US" b="1" i="0" u="none" strike="noStrike" baseline="0">
                <a:latin typeface="Segoe"/>
                <a:ea typeface="ＭＳ ゴシック"/>
              </a:rPr>
              <a:t>Recurring Task</a:t>
            </a:r>
            <a:r>
              <a:rPr lang="en-US" b="0" i="0" u="none" strike="noStrike" baseline="0">
                <a:latin typeface="Segoe"/>
                <a:ea typeface="ＭＳ ゴシック"/>
              </a:rPr>
              <a:t>. The Recurring Task Information dialog box appears.</a:t>
            </a:r>
          </a:p>
          <a:p>
            <a:pPr lvl="1" rtl="0"/>
            <a:r>
              <a:rPr lang="en-US" b="0" i="0" u="none" strike="noStrike" baseline="0">
                <a:latin typeface="Segoe"/>
                <a:ea typeface="ＭＳ ゴシック"/>
              </a:rPr>
              <a:t>3.	In the Task Name box, type </a:t>
            </a:r>
            <a:r>
              <a:rPr lang="en-US" b="1" i="0" u="none" strike="noStrike" baseline="0">
                <a:latin typeface="Segoe"/>
                <a:ea typeface="ＭＳ ゴシック"/>
              </a:rPr>
              <a:t>Status Meeting</a:t>
            </a:r>
            <a:r>
              <a:rPr lang="en-US" b="0" i="0" u="none" strike="noStrike" baseline="0">
                <a:latin typeface="Times New Roman"/>
                <a:ea typeface="ＭＳ ゴシック"/>
              </a:rPr>
              <a:t>.</a:t>
            </a:r>
          </a:p>
          <a:p>
            <a:pPr lvl="1" rtl="0"/>
            <a:r>
              <a:rPr lang="en-US" b="0" i="0" u="none" strike="noStrike" baseline="0">
                <a:latin typeface="Segoe"/>
                <a:ea typeface="ＭＳ ゴシック"/>
              </a:rPr>
              <a:t>4.	In the Duration box, type </a:t>
            </a:r>
            <a:r>
              <a:rPr lang="en-US" b="1" i="0" u="none" strike="noStrike" baseline="0">
                <a:latin typeface="Segoe"/>
                <a:ea typeface="ＭＳ ゴシック"/>
              </a:rPr>
              <a:t>1h</a:t>
            </a:r>
            <a:r>
              <a:rPr lang="en-US" b="0" i="0" u="none" strike="noStrike" baseline="0">
                <a:latin typeface="Times New Roman"/>
                <a:ea typeface="ＭＳ ゴシック"/>
              </a:rPr>
              <a:t>.</a:t>
            </a:r>
          </a:p>
          <a:p>
            <a:pPr lvl="1" rtl="0"/>
            <a:r>
              <a:rPr lang="en-US" b="0" i="0" u="none" strike="noStrike" baseline="0">
                <a:latin typeface="Segoe"/>
                <a:ea typeface="ＭＳ ゴシック"/>
              </a:rPr>
              <a:t>5.	Under Recurrence Pattern, make sure that </a:t>
            </a:r>
            <a:r>
              <a:rPr lang="en-US" b="1" i="0" u="none" strike="noStrike" baseline="0">
                <a:latin typeface="Segoe"/>
                <a:ea typeface="ＭＳ ゴシック"/>
              </a:rPr>
              <a:t>Weekly </a:t>
            </a:r>
            <a:r>
              <a:rPr lang="en-US" b="0" i="0" u="none" strike="noStrike" baseline="0">
                <a:latin typeface="Segoe"/>
                <a:ea typeface="ＭＳ ゴシック"/>
              </a:rPr>
              <a:t>is selected, and then select the </a:t>
            </a:r>
            <a:r>
              <a:rPr lang="en-US" b="1" i="0" u="none" strike="noStrike" baseline="0">
                <a:latin typeface="Segoe"/>
                <a:ea typeface="ＭＳ ゴシック"/>
              </a:rPr>
              <a:t>Monday </a:t>
            </a:r>
            <a:r>
              <a:rPr lang="en-US" b="0" i="0" u="none" strike="noStrike" baseline="0">
                <a:latin typeface="Segoe"/>
                <a:ea typeface="ＭＳ ゴシック"/>
              </a:rPr>
              <a:t>check box.</a:t>
            </a:r>
            <a:endParaRPr lang="en-US" b="0" i="0" u="none" strike="noStrike" baseline="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35</a:t>
            </a:fld>
            <a:endParaRPr lang="en-US" dirty="0"/>
          </a:p>
        </p:txBody>
      </p:sp>
    </p:spTree>
    <p:extLst>
      <p:ext uri="{BB962C8B-B14F-4D97-AF65-F5344CB8AC3E}">
        <p14:creationId xmlns:p14="http://schemas.microsoft.com/office/powerpoint/2010/main" val="23685199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Set Up a Recurring Task</a:t>
            </a:r>
            <a:endParaRPr lang="en-US" b="0" i="0" u="none" strike="noStrike" baseline="0">
              <a:solidFill>
                <a:srgbClr val="009E49"/>
              </a:solidFill>
              <a:latin typeface="Times New Roman"/>
              <a:ea typeface="ＭＳ ゴシック"/>
            </a:endParaRPr>
          </a:p>
        </p:txBody>
      </p:sp>
      <p:pic>
        <p:nvPicPr>
          <p:cNvPr id="4" name="Picture 3" descr="041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0254" y="1651001"/>
            <a:ext cx="5112745" cy="3530600"/>
          </a:xfrm>
          <a:prstGeom prst="rect">
            <a:avLst/>
          </a:prstGeom>
        </p:spPr>
      </p:pic>
      <p:sp>
        <p:nvSpPr>
          <p:cNvPr id="3" name="Text Placeholder 2"/>
          <p:cNvSpPr>
            <a:spLocks noGrp="1"/>
          </p:cNvSpPr>
          <p:nvPr>
            <p:ph type="body" idx="1"/>
          </p:nvPr>
        </p:nvSpPr>
        <p:spPr/>
        <p:txBody>
          <a:bodyPr/>
          <a:lstStyle/>
          <a:p>
            <a:pPr lvl="1" rtl="0"/>
            <a:r>
              <a:rPr lang="en-US" b="0" i="0" u="none" strike="noStrike" baseline="0">
                <a:latin typeface="Segoe"/>
                <a:ea typeface="ＭＳ ゴシック"/>
              </a:rPr>
              <a:t>6.	In the Start box, type </a:t>
            </a:r>
            <a:br>
              <a:rPr lang="en-US" b="0" i="0" u="none" strike="noStrike" baseline="0">
                <a:latin typeface="Segoe"/>
                <a:ea typeface="ＭＳ ゴシック"/>
              </a:rPr>
            </a:br>
            <a:r>
              <a:rPr lang="en-US" b="0" i="0" u="none" strike="noStrike" baseline="0">
                <a:latin typeface="Segoe"/>
                <a:ea typeface="ＭＳ ゴシック"/>
              </a:rPr>
              <a:t>or select </a:t>
            </a:r>
            <a:r>
              <a:rPr lang="en-US" b="1" i="0" u="none" strike="noStrike" baseline="0">
                <a:latin typeface="Segoe"/>
                <a:ea typeface="ＭＳ ゴシック"/>
              </a:rPr>
              <a:t>1/4/16</a:t>
            </a:r>
            <a:r>
              <a:rPr lang="en-US" b="0" i="0" u="none" strike="noStrike" baseline="0">
                <a:latin typeface="Segoe"/>
                <a:ea typeface="ＭＳ ゴシック"/>
              </a:rPr>
              <a:t>. The </a:t>
            </a:r>
            <a:br>
              <a:rPr lang="en-US" b="0" i="0" u="none" strike="noStrike" baseline="0">
                <a:latin typeface="Segoe"/>
                <a:ea typeface="ＭＳ ゴシック"/>
              </a:rPr>
            </a:br>
            <a:r>
              <a:rPr lang="en-US" b="0" i="0" u="none" strike="noStrike" baseline="0">
                <a:latin typeface="Segoe"/>
                <a:ea typeface="ＭＳ ゴシック"/>
              </a:rPr>
              <a:t>first occurrence of </a:t>
            </a:r>
            <a:br>
              <a:rPr lang="en-US" b="0" i="0" u="none" strike="noStrike" baseline="0">
                <a:latin typeface="Segoe"/>
                <a:ea typeface="ＭＳ ゴシック"/>
              </a:rPr>
            </a:br>
            <a:r>
              <a:rPr lang="en-US" b="0" i="0" u="none" strike="noStrike" baseline="0">
                <a:latin typeface="Segoe"/>
                <a:ea typeface="ＭＳ ゴシック"/>
              </a:rPr>
              <a:t>your weekly meeting </a:t>
            </a:r>
            <a:br>
              <a:rPr lang="en-US" b="0" i="0" u="none" strike="noStrike" baseline="0">
                <a:latin typeface="Segoe"/>
                <a:ea typeface="ＭＳ ゴシック"/>
              </a:rPr>
            </a:br>
            <a:r>
              <a:rPr lang="en-US" b="0" i="0" u="none" strike="noStrike" baseline="0">
                <a:latin typeface="Segoe"/>
                <a:ea typeface="ＭＳ ゴシック"/>
              </a:rPr>
              <a:t>will be on January 4, </a:t>
            </a:r>
            <a:br>
              <a:rPr lang="en-US" b="0" i="0" u="none" strike="noStrike" baseline="0">
                <a:latin typeface="Segoe"/>
                <a:ea typeface="ＭＳ ゴシック"/>
              </a:rPr>
            </a:br>
            <a:r>
              <a:rPr lang="en-US" b="0" i="0" u="none" strike="noStrike" baseline="0">
                <a:latin typeface="Segoe"/>
                <a:ea typeface="ＭＳ ゴシック"/>
              </a:rPr>
              <a:t>2016.</a:t>
            </a:r>
          </a:p>
          <a:p>
            <a:pPr lvl="1" rtl="0"/>
            <a:r>
              <a:rPr lang="en-US" b="0" i="0" u="none" strike="noStrike" baseline="0">
                <a:latin typeface="Segoe"/>
                <a:ea typeface="ＭＳ ゴシック"/>
              </a:rPr>
              <a:t>7.	Under </a:t>
            </a:r>
            <a:r>
              <a:rPr lang="en-US" b="1" i="0" u="none" strike="noStrike" baseline="0">
                <a:latin typeface="Segoe"/>
                <a:ea typeface="ＭＳ ゴシック"/>
              </a:rPr>
              <a:t>Range of </a:t>
            </a:r>
            <a:br>
              <a:rPr lang="en-US" b="1" i="0" u="none" strike="noStrike" baseline="0">
                <a:latin typeface="Segoe"/>
                <a:ea typeface="ＭＳ ゴシック"/>
              </a:rPr>
            </a:br>
            <a:r>
              <a:rPr lang="en-US" b="1" i="0" u="none" strike="noStrike" baseline="0">
                <a:latin typeface="Segoe"/>
                <a:ea typeface="ＭＳ ゴシック"/>
              </a:rPr>
              <a:t>recurrence</a:t>
            </a:r>
            <a:r>
              <a:rPr lang="en-US" b="0" i="0" u="none" strike="noStrike" baseline="0">
                <a:latin typeface="Segoe"/>
                <a:ea typeface="ＭＳ ゴシック"/>
              </a:rPr>
              <a:t>, click </a:t>
            </a:r>
            <a:br>
              <a:rPr lang="en-US" b="0" i="0" u="none" strike="noStrike" baseline="0">
                <a:latin typeface="Segoe"/>
                <a:ea typeface="ＭＳ ゴシック"/>
              </a:rPr>
            </a:br>
            <a:r>
              <a:rPr lang="en-US" b="1" i="0" u="none" strike="noStrike" baseline="0">
                <a:latin typeface="Segoe"/>
                <a:ea typeface="ＭＳ ゴシック"/>
              </a:rPr>
              <a:t>End after, </a:t>
            </a:r>
            <a:r>
              <a:rPr lang="en-US" b="0" i="0" u="none" strike="noStrike" baseline="0">
                <a:latin typeface="Segoe"/>
                <a:ea typeface="ＭＳ ゴシック"/>
              </a:rPr>
              <a:t>and then </a:t>
            </a:r>
            <a:br>
              <a:rPr lang="en-US" b="0" i="0" u="none" strike="noStrike" baseline="0">
                <a:latin typeface="Segoe"/>
                <a:ea typeface="ＭＳ ゴシック"/>
              </a:rPr>
            </a:br>
            <a:r>
              <a:rPr lang="en-US" b="0" i="0" u="none" strike="noStrike" baseline="0">
                <a:latin typeface="Segoe"/>
                <a:ea typeface="ＭＳ ゴシック"/>
              </a:rPr>
              <a:t>type or select </a:t>
            </a:r>
            <a:r>
              <a:rPr lang="en-US" b="1" i="0" u="none" strike="noStrike" baseline="0">
                <a:latin typeface="Segoe"/>
                <a:ea typeface="ＭＳ ゴシック"/>
              </a:rPr>
              <a:t>15 </a:t>
            </a:r>
            <a:br>
              <a:rPr lang="en-US" b="1" i="0" u="none" strike="noStrike" baseline="0">
                <a:latin typeface="Segoe"/>
                <a:ea typeface="ＭＳ ゴシック"/>
              </a:rPr>
            </a:br>
            <a:r>
              <a:rPr lang="en-US" b="0" i="0" u="none" strike="noStrike" baseline="0">
                <a:latin typeface="Segoe"/>
                <a:ea typeface="ＭＳ ゴシック"/>
              </a:rPr>
              <a:t>occurrences. Your </a:t>
            </a:r>
            <a:br>
              <a:rPr lang="en-US" b="0" i="0" u="none" strike="noStrike" baseline="0">
                <a:latin typeface="Segoe"/>
                <a:ea typeface="ＭＳ ゴシック"/>
              </a:rPr>
            </a:br>
            <a:r>
              <a:rPr lang="en-US" b="0" i="0" u="none" strike="noStrike" baseline="0">
                <a:latin typeface="Segoe"/>
                <a:ea typeface="ＭＳ ゴシック"/>
              </a:rPr>
              <a:t>screen should look like the figure above.</a:t>
            </a:r>
            <a:endParaRPr lang="en-US" b="0" i="0" u="none" strike="noStrike" baseline="0">
              <a:latin typeface="Times New Roman"/>
              <a:ea typeface="ＭＳ ゴシック"/>
            </a:endParaRPr>
          </a:p>
        </p:txBody>
      </p:sp>
      <p:sp>
        <p:nvSpPr>
          <p:cNvPr id="5"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6"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7"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36</a:t>
            </a:fld>
            <a:endParaRPr lang="en-US" dirty="0"/>
          </a:p>
        </p:txBody>
      </p:sp>
    </p:spTree>
    <p:extLst>
      <p:ext uri="{BB962C8B-B14F-4D97-AF65-F5344CB8AC3E}">
        <p14:creationId xmlns:p14="http://schemas.microsoft.com/office/powerpoint/2010/main" val="26754758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Set Up a Recurring Task</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sz="2000" b="0" i="0" u="none" strike="noStrike" baseline="0" dirty="0">
                <a:latin typeface="Segoe"/>
                <a:ea typeface="ＭＳ ゴシック"/>
              </a:rPr>
              <a:t>8.	Click </a:t>
            </a:r>
            <a:r>
              <a:rPr lang="en-US" sz="2000" b="1" i="0" u="none" strike="noStrike" baseline="0" dirty="0">
                <a:latin typeface="Segoe"/>
                <a:ea typeface="ＭＳ ゴシック"/>
              </a:rPr>
              <a:t>OK </a:t>
            </a:r>
            <a:r>
              <a:rPr lang="en-US" sz="2000" b="0" i="0" u="none" strike="noStrike" baseline="0" dirty="0">
                <a:latin typeface="Segoe"/>
                <a:ea typeface="ＭＳ ゴシック"/>
              </a:rPr>
              <a:t>to create the recurring task. A Microsoft Project dialog box appears to notify you that one of the instances of the recurring task will occur during nonworking times (the holiday on January 18).</a:t>
            </a:r>
          </a:p>
          <a:p>
            <a:pPr lvl="1" rtl="0"/>
            <a:r>
              <a:rPr lang="en-US" sz="2000" b="0" i="0" u="none" strike="noStrike" baseline="0" dirty="0">
                <a:latin typeface="Segoe"/>
                <a:ea typeface="ＭＳ ゴシック"/>
              </a:rPr>
              <a:t>9.	Review the options presented in the dialog box. You want to reschedule the status meeting for this particular week. Click </a:t>
            </a:r>
            <a:r>
              <a:rPr lang="en-US" sz="2000" b="1" i="0" u="none" strike="noStrike" baseline="0" dirty="0">
                <a:latin typeface="Segoe"/>
                <a:ea typeface="ＭＳ ゴシック"/>
              </a:rPr>
              <a:t>Yes </a:t>
            </a:r>
            <a:r>
              <a:rPr lang="en-US" sz="2000" b="0" i="0" u="none" strike="noStrike" baseline="0" dirty="0">
                <a:latin typeface="Segoe"/>
                <a:ea typeface="ＭＳ ゴシック"/>
              </a:rPr>
              <a:t>to reschedule this occurrence of the task. Microsoft Project inserts the recurring tasks within the Pre-Production phase. A recurring task icon appears in the Indicators column, as shown below.</a:t>
            </a:r>
            <a:endParaRPr lang="en-US" sz="2000" b="0" i="0" u="none" strike="noStrike" baseline="0" dirty="0">
              <a:latin typeface="Times New Roman"/>
              <a:ea typeface="ＭＳ ゴシック"/>
            </a:endParaRPr>
          </a:p>
        </p:txBody>
      </p:sp>
      <p:pic>
        <p:nvPicPr>
          <p:cNvPr id="4" name="Picture 3" descr="0412.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0" y="4348480"/>
            <a:ext cx="7112000" cy="2062480"/>
          </a:xfrm>
          <a:prstGeom prst="rect">
            <a:avLst/>
          </a:prstGeom>
        </p:spPr>
      </p:pic>
    </p:spTree>
    <p:extLst>
      <p:ext uri="{BB962C8B-B14F-4D97-AF65-F5344CB8AC3E}">
        <p14:creationId xmlns:p14="http://schemas.microsoft.com/office/powerpoint/2010/main" val="4206137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Set Up a Recurring Task</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dirty="0">
                <a:latin typeface="Segoe"/>
                <a:ea typeface="ＭＳ ゴシック"/>
              </a:rPr>
              <a:t>10.	Click the name of task 11, </a:t>
            </a:r>
            <a:r>
              <a:rPr lang="en-US" b="1" i="0" u="none" strike="noStrike" baseline="0" dirty="0">
                <a:latin typeface="Segoe"/>
                <a:ea typeface="ＭＳ ゴシック"/>
              </a:rPr>
              <a:t>Status Meeting</a:t>
            </a:r>
            <a:r>
              <a:rPr lang="en-US" b="0" i="0" u="none" strike="noStrike" baseline="0" dirty="0">
                <a:latin typeface="Segoe"/>
                <a:ea typeface="ＭＳ ゴシック"/>
              </a:rPr>
              <a:t>, and then click the </a:t>
            </a:r>
            <a:r>
              <a:rPr lang="en-US" b="1" i="0" u="none" strike="noStrike" baseline="0" dirty="0">
                <a:latin typeface="Segoe"/>
                <a:ea typeface="ＭＳ ゴシック"/>
              </a:rPr>
              <a:t>Scroll to Task </a:t>
            </a:r>
            <a:r>
              <a:rPr lang="en-US" b="0" i="0" u="none" strike="noStrike" baseline="0" dirty="0">
                <a:latin typeface="Segoe"/>
                <a:ea typeface="ＭＳ ゴシック"/>
              </a:rPr>
              <a:t>button in the Editing group on the Task ribbon. The Gantt Chart displays the first occurrences of the recurring meeting’s Gantt bars. Notice that the Gantt bar at the recurring task level (task 11) task shows only the individual occurrences of the tasks. This is because a recurring task is not a true summary task.</a:t>
            </a:r>
          </a:p>
          <a:p>
            <a:pPr lvl="1" rtl="0"/>
            <a:r>
              <a:rPr lang="en-US" b="0" i="0" u="none" strike="noStrike" baseline="0" dirty="0">
                <a:latin typeface="Segoe"/>
                <a:ea typeface="ＭＳ ゴシック"/>
              </a:rPr>
              <a:t>11.	</a:t>
            </a:r>
            <a:r>
              <a:rPr lang="en-US" b="1" i="0" u="none" strike="noStrike" baseline="0" dirty="0">
                <a:latin typeface="Segoe"/>
                <a:ea typeface="ＭＳ ゴシック"/>
              </a:rPr>
              <a:t>SAVE </a:t>
            </a:r>
            <a:r>
              <a:rPr lang="en-US" b="0" i="0" u="none" strike="noStrike" baseline="0" dirty="0">
                <a:latin typeface="Segoe"/>
                <a:ea typeface="ＭＳ ゴシック"/>
              </a:rPr>
              <a:t>the project schedule.</a:t>
            </a:r>
          </a:p>
          <a:p>
            <a:pPr lvl="0" rtl="0"/>
            <a:r>
              <a:rPr lang="en-US" b="1" i="0" u="none" strike="noStrike" baseline="0" dirty="0">
                <a:latin typeface="Segoe"/>
                <a:ea typeface="ＭＳ ゴシック"/>
              </a:rPr>
              <a:t>PAUSE. LEAVE </a:t>
            </a:r>
            <a:r>
              <a:rPr lang="en-US" b="0" i="0" u="none" strike="noStrike" baseline="0" dirty="0">
                <a:latin typeface="Segoe"/>
                <a:ea typeface="ＭＳ ゴシック"/>
              </a:rPr>
              <a:t>the project schedule open to use in the next exercise.</a:t>
            </a:r>
            <a:endParaRPr lang="en-US"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38</a:t>
            </a:fld>
            <a:endParaRPr lang="en-US" dirty="0"/>
          </a:p>
        </p:txBody>
      </p:sp>
    </p:spTree>
    <p:extLst>
      <p:ext uri="{BB962C8B-B14F-4D97-AF65-F5344CB8AC3E}">
        <p14:creationId xmlns:p14="http://schemas.microsoft.com/office/powerpoint/2010/main" val="29701147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Assign Resources to a Recurring Task</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a:latin typeface="Segoe"/>
                <a:ea typeface="ＭＳ ゴシック"/>
              </a:rPr>
              <a:t>USE </a:t>
            </a:r>
            <a:r>
              <a:rPr lang="en-US" b="0" i="0" u="none" strike="noStrike" baseline="0">
                <a:latin typeface="Segoe"/>
                <a:ea typeface="ＭＳ ゴシック"/>
              </a:rPr>
              <a:t>the project schedule you created in the previous exercise.</a:t>
            </a:r>
          </a:p>
          <a:p>
            <a:pPr lvl="1" rtl="0"/>
            <a:r>
              <a:rPr lang="en-US" b="0" i="0" u="none" strike="noStrike" baseline="0">
                <a:latin typeface="Segoe"/>
                <a:ea typeface="ＭＳ ゴシック"/>
              </a:rPr>
              <a:t>1.	If it is not already selected, click the name of task 11, </a:t>
            </a:r>
            <a:r>
              <a:rPr lang="en-US" b="1" i="0" u="none" strike="noStrike" baseline="0">
                <a:latin typeface="Segoe"/>
                <a:ea typeface="ＭＳ ゴシック"/>
              </a:rPr>
              <a:t>Status Meeting</a:t>
            </a:r>
            <a:r>
              <a:rPr lang="en-US" b="0" i="0" u="none" strike="noStrike" baseline="0">
                <a:latin typeface="Times New Roman"/>
                <a:ea typeface="ＭＳ ゴシック"/>
              </a:rPr>
              <a:t>.</a:t>
            </a:r>
          </a:p>
          <a:p>
            <a:pPr lvl="1" rtl="0"/>
            <a:r>
              <a:rPr lang="en-US" b="0" i="0" u="none" strike="noStrike" baseline="0">
                <a:latin typeface="Segoe"/>
                <a:ea typeface="ＭＳ ゴシック"/>
              </a:rPr>
              <a:t>2.	Click the </a:t>
            </a:r>
            <a:r>
              <a:rPr lang="en-US" b="1" i="0" u="none" strike="noStrike" baseline="0">
                <a:latin typeface="Segoe"/>
                <a:ea typeface="ＭＳ ゴシック"/>
              </a:rPr>
              <a:t>Resource </a:t>
            </a:r>
            <a:r>
              <a:rPr lang="en-US" b="0" i="0" u="none" strike="noStrike" baseline="0">
                <a:latin typeface="Segoe"/>
                <a:ea typeface="ＭＳ ゴシック"/>
              </a:rPr>
              <a:t>tab. In the Assignments group on the ribbon, click </a:t>
            </a:r>
            <a:r>
              <a:rPr lang="en-US" b="1" i="0" u="none" strike="noStrike" baseline="0">
                <a:latin typeface="Segoe"/>
                <a:ea typeface="ＭＳ ゴシック"/>
              </a:rPr>
              <a:t>Assign Resources</a:t>
            </a:r>
            <a:r>
              <a:rPr lang="en-US" b="0" i="0" u="none" strike="noStrike" baseline="0">
                <a:latin typeface="Times New Roman"/>
                <a:ea typeface="ＭＳ ゴシック"/>
              </a:rPr>
              <a:t>.</a:t>
            </a:r>
          </a:p>
          <a:p>
            <a:pPr lvl="1" rtl="0"/>
            <a:r>
              <a:rPr lang="en-US" b="0" i="0" u="none" strike="noStrike" baseline="0">
                <a:latin typeface="Segoe"/>
                <a:ea typeface="ＭＳ ゴシック"/>
              </a:rPr>
              <a:t>3.	In the Assign Resources dialog box, click </a:t>
            </a:r>
            <a:r>
              <a:rPr lang="en-US" b="1" i="0" u="none" strike="noStrike" baseline="0">
                <a:latin typeface="Segoe"/>
                <a:ea typeface="ＭＳ ゴシック"/>
              </a:rPr>
              <a:t>Brad Sutton</a:t>
            </a:r>
            <a:r>
              <a:rPr lang="en-US" b="0" i="0" u="none" strike="noStrike" baseline="0">
                <a:latin typeface="Segoe"/>
                <a:ea typeface="ＭＳ ゴシック"/>
              </a:rPr>
              <a:t>. Then hold down </a:t>
            </a:r>
            <a:r>
              <a:rPr lang="en-US" b="1" i="0" u="none" strike="noStrike" baseline="0">
                <a:latin typeface="Segoe"/>
                <a:ea typeface="ＭＳ ゴシック"/>
              </a:rPr>
              <a:t>Ctrl </a:t>
            </a:r>
            <a:r>
              <a:rPr lang="en-US" b="0" i="0" u="none" strike="noStrike" baseline="0">
                <a:latin typeface="Segoe"/>
                <a:ea typeface="ＭＳ ゴシック"/>
              </a:rPr>
              <a:t>while clicking </a:t>
            </a:r>
            <a:r>
              <a:rPr lang="en-US" b="1" i="0" u="none" strike="noStrike" baseline="0">
                <a:latin typeface="Segoe"/>
                <a:ea typeface="ＭＳ ゴシック"/>
              </a:rPr>
              <a:t>Chris Preston</a:t>
            </a:r>
            <a:r>
              <a:rPr lang="en-US" b="0" i="0" u="none" strike="noStrike" baseline="0">
                <a:latin typeface="Segoe"/>
                <a:ea typeface="ＭＳ ゴシック"/>
              </a:rPr>
              <a:t>, </a:t>
            </a:r>
            <a:r>
              <a:rPr lang="en-US" b="1" i="0" u="none" strike="noStrike" baseline="0">
                <a:latin typeface="Segoe"/>
                <a:ea typeface="ＭＳ ゴシック"/>
              </a:rPr>
              <a:t>Eva Corets</a:t>
            </a:r>
            <a:r>
              <a:rPr lang="en-US" b="0" i="0" u="none" strike="noStrike" baseline="0">
                <a:latin typeface="Segoe"/>
                <a:ea typeface="ＭＳ ゴシック"/>
              </a:rPr>
              <a:t>, </a:t>
            </a:r>
            <a:r>
              <a:rPr lang="en-US" b="1" i="0" u="none" strike="noStrike" baseline="0">
                <a:latin typeface="Segoe"/>
                <a:ea typeface="ＭＳ ゴシック"/>
              </a:rPr>
              <a:t>Jamie Reding</a:t>
            </a:r>
            <a:r>
              <a:rPr lang="en-US" b="0" i="0" u="none" strike="noStrike" baseline="0">
                <a:latin typeface="Segoe"/>
                <a:ea typeface="ＭＳ ゴシック"/>
              </a:rPr>
              <a:t>, </a:t>
            </a:r>
            <a:r>
              <a:rPr lang="en-US" b="1" i="0" u="none" strike="noStrike" baseline="0">
                <a:latin typeface="Segoe"/>
                <a:ea typeface="ＭＳ ゴシック"/>
              </a:rPr>
              <a:t>Jane Clayton</a:t>
            </a:r>
            <a:r>
              <a:rPr lang="en-US" b="0" i="0" u="none" strike="noStrike" baseline="0">
                <a:latin typeface="Segoe"/>
                <a:ea typeface="ＭＳ ゴシック"/>
              </a:rPr>
              <a:t>, and </a:t>
            </a:r>
            <a:r>
              <a:rPr lang="en-US" b="1" i="0" u="none" strike="noStrike" baseline="0">
                <a:latin typeface="Segoe"/>
                <a:ea typeface="ＭＳ ゴシック"/>
              </a:rPr>
              <a:t>Judy Lew</a:t>
            </a:r>
            <a:r>
              <a:rPr lang="en-US" b="0" i="0" u="none" strike="noStrike" baseline="0">
                <a:latin typeface="Times New Roman"/>
                <a:ea typeface="ＭＳ ゴシック"/>
              </a:rPr>
              <a:t>.</a:t>
            </a:r>
          </a:p>
          <a:p>
            <a:pPr lvl="1" rtl="0"/>
            <a:r>
              <a:rPr lang="en-US" b="0" i="0" u="none" strike="noStrike" baseline="0">
                <a:latin typeface="Segoe"/>
                <a:ea typeface="ＭＳ ゴシック"/>
              </a:rPr>
              <a:t>4.	Click </a:t>
            </a:r>
            <a:r>
              <a:rPr lang="en-US" b="1" i="0" u="none" strike="noStrike" baseline="0">
                <a:latin typeface="Segoe"/>
                <a:ea typeface="ＭＳ ゴシック"/>
              </a:rPr>
              <a:t>Assign</a:t>
            </a:r>
            <a:r>
              <a:rPr lang="en-US" b="0" i="0" u="none" strike="noStrike" baseline="0">
                <a:latin typeface="Segoe"/>
                <a:ea typeface="ＭＳ ゴシック"/>
              </a:rPr>
              <a:t>, and then click </a:t>
            </a:r>
            <a:r>
              <a:rPr lang="en-US" b="1" i="0" u="none" strike="noStrike" baseline="0">
                <a:latin typeface="Segoe"/>
                <a:ea typeface="ＭＳ ゴシック"/>
              </a:rPr>
              <a:t>Close</a:t>
            </a:r>
            <a:r>
              <a:rPr lang="en-US" b="0" i="0" u="none" strike="noStrike" baseline="0">
                <a:latin typeface="Segoe"/>
                <a:ea typeface="ＭＳ ゴシック"/>
              </a:rPr>
              <a:t>. Microsoft Project assigns the selected resources to the recurring task.</a:t>
            </a:r>
            <a:endParaRPr lang="en-US" b="0" i="0" u="none" strike="noStrike" baseline="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39</a:t>
            </a:fld>
            <a:endParaRPr lang="en-US" dirty="0"/>
          </a:p>
        </p:txBody>
      </p:sp>
    </p:spTree>
    <p:extLst>
      <p:ext uri="{BB962C8B-B14F-4D97-AF65-F5344CB8AC3E}">
        <p14:creationId xmlns:p14="http://schemas.microsoft.com/office/powerpoint/2010/main" val="391113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a:ea typeface="ＭＳ ゴシック"/>
              </a:rPr>
              <a:t>Software Orientation</a:t>
            </a:r>
            <a:endParaRPr lang="en-US"/>
          </a:p>
        </p:txBody>
      </p:sp>
      <p:sp>
        <p:nvSpPr>
          <p:cNvPr id="4" name="Date Placeholder 3"/>
          <p:cNvSpPr>
            <a:spLocks noGrp="1"/>
          </p:cNvSpPr>
          <p:nvPr>
            <p:ph type="dt" sz="half" idx="10"/>
          </p:nvPr>
        </p:nvSpPr>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4</a:t>
            </a:fld>
            <a:endParaRPr lang="en-US" dirty="0"/>
          </a:p>
        </p:txBody>
      </p:sp>
      <p:pic>
        <p:nvPicPr>
          <p:cNvPr id="7" name="Picture 6" descr="040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9801" y="1524000"/>
            <a:ext cx="4889500" cy="4638913"/>
          </a:xfrm>
          <a:prstGeom prst="rect">
            <a:avLst/>
          </a:prstGeom>
        </p:spPr>
      </p:pic>
    </p:spTree>
    <p:extLst>
      <p:ext uri="{BB962C8B-B14F-4D97-AF65-F5344CB8AC3E}">
        <p14:creationId xmlns:p14="http://schemas.microsoft.com/office/powerpoint/2010/main" val="26621234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Assign Resources to a Recurring Task</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a:latin typeface="Segoe"/>
                <a:ea typeface="ＭＳ ゴシック"/>
              </a:rPr>
              <a:t>5.	If the recurring task is not already expanded, click the </a:t>
            </a:r>
            <a:r>
              <a:rPr lang="en-US" b="1" i="0" u="none" strike="noStrike" baseline="0">
                <a:latin typeface="Segoe"/>
                <a:ea typeface="ＭＳ ゴシック"/>
              </a:rPr>
              <a:t>Expand </a:t>
            </a:r>
            <a:r>
              <a:rPr lang="en-US" b="0" i="0" u="none" strike="noStrike" baseline="0">
                <a:latin typeface="Segoe"/>
                <a:ea typeface="ＭＳ ゴシック"/>
              </a:rPr>
              <a:t>button next to task 11’s title to show the subtasks. Your screen should look similar to the figure below.</a:t>
            </a:r>
          </a:p>
          <a:p>
            <a:pPr lvl="1" rtl="0"/>
            <a:r>
              <a:rPr lang="en-US" b="0" i="0" u="none" strike="noStrike" baseline="0">
                <a:latin typeface="Segoe"/>
                <a:ea typeface="ＭＳ ゴシック"/>
              </a:rPr>
              <a:t>6.	Click the </a:t>
            </a:r>
            <a:r>
              <a:rPr lang="en-US" b="1" i="0" u="none" strike="noStrike" baseline="0">
                <a:latin typeface="Segoe"/>
                <a:ea typeface="ＭＳ ゴシック"/>
              </a:rPr>
              <a:t>Collapse </a:t>
            </a:r>
            <a:r>
              <a:rPr lang="en-US" b="0" i="0" u="none" strike="noStrike" baseline="0">
                <a:latin typeface="Segoe"/>
                <a:ea typeface="ＭＳ ゴシック"/>
              </a:rPr>
              <a:t>button next to task 11’s task title to collapse the subtasks under the recurring task.</a:t>
            </a:r>
          </a:p>
          <a:p>
            <a:pPr lvl="1" rtl="0"/>
            <a:r>
              <a:rPr lang="en-US" b="0" i="0" u="none" strike="noStrike" baseline="0">
                <a:latin typeface="Segoe"/>
                <a:ea typeface="ＭＳ ゴシック"/>
              </a:rPr>
              <a:t>7.	</a:t>
            </a:r>
            <a:r>
              <a:rPr lang="en-US" b="1" i="0" u="none" strike="noStrike" baseline="0">
                <a:latin typeface="Segoe"/>
                <a:ea typeface="ＭＳ ゴシック"/>
              </a:rPr>
              <a:t>SAVE </a:t>
            </a:r>
            <a:r>
              <a:rPr lang="en-US" b="0" i="0" u="none" strike="noStrike" baseline="0">
                <a:latin typeface="Segoe"/>
                <a:ea typeface="ＭＳ ゴシック"/>
              </a:rPr>
              <a:t>the project schedule.</a:t>
            </a:r>
            <a:endParaRPr lang="en-US" b="0" i="0" u="none" strike="noStrike" baseline="0">
              <a:latin typeface="Times New Roman"/>
              <a:ea typeface="ＭＳ ゴシック"/>
            </a:endParaRPr>
          </a:p>
        </p:txBody>
      </p:sp>
      <p:pic>
        <p:nvPicPr>
          <p:cNvPr id="4" name="Picture 3" descr="0413.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4114800"/>
            <a:ext cx="7721600" cy="2189706"/>
          </a:xfrm>
          <a:prstGeom prst="rect">
            <a:avLst/>
          </a:prstGeom>
        </p:spPr>
      </p:pic>
    </p:spTree>
    <p:extLst>
      <p:ext uri="{BB962C8B-B14F-4D97-AF65-F5344CB8AC3E}">
        <p14:creationId xmlns:p14="http://schemas.microsoft.com/office/powerpoint/2010/main" val="30933430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Assign Resources to a Recurring Task</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sz="2000" b="1" i="0" u="none" strike="noStrike" baseline="0" dirty="0">
                <a:latin typeface="Segoe"/>
                <a:ea typeface="ＭＳ ゴシック"/>
              </a:rPr>
              <a:t>PAUSE. LEAVE </a:t>
            </a:r>
            <a:r>
              <a:rPr lang="en-US" sz="2000" b="0" i="0" u="none" strike="noStrike" baseline="0" dirty="0">
                <a:latin typeface="Segoe"/>
                <a:ea typeface="ＭＳ ゴシック"/>
              </a:rPr>
              <a:t>the project schedule open to use in the next exercise.</a:t>
            </a:r>
          </a:p>
          <a:p>
            <a:pPr lvl="0" rtl="0"/>
            <a:r>
              <a:rPr lang="en-US" sz="2000" b="0" i="0" u="none" strike="noStrike" baseline="0" dirty="0">
                <a:latin typeface="Segoe"/>
                <a:ea typeface="ＭＳ ゴシック"/>
              </a:rPr>
              <a:t>Keep the following points in mind when establishing a recurring task:</a:t>
            </a:r>
          </a:p>
          <a:p>
            <a:pPr lvl="0" rtl="0">
              <a:buBlip>
                <a:blip r:embed="rId2"/>
              </a:buBlip>
            </a:pPr>
            <a:r>
              <a:rPr lang="en-US" sz="1800" b="0" i="0" u="none" strike="noStrike" baseline="0" dirty="0">
                <a:latin typeface="Segoe"/>
                <a:ea typeface="ＭＳ ゴシック"/>
              </a:rPr>
              <a:t>You can only use the Assign Resources dialog box when assigning resources to all recurring tasks at the same time. If you enter resource names in the Resource Name field of the summary task, the resources will only be assigned to the summary task, not to the individual occurrences.</a:t>
            </a:r>
          </a:p>
          <a:p>
            <a:pPr lvl="0" rtl="0">
              <a:buBlip>
                <a:blip r:embed="rId2"/>
              </a:buBlip>
            </a:pPr>
            <a:r>
              <a:rPr lang="en-US" sz="1800" b="0" i="0" u="none" strike="noStrike" baseline="0" dirty="0">
                <a:latin typeface="Segoe"/>
                <a:ea typeface="ＭＳ ゴシック"/>
              </a:rPr>
              <a:t>If you schedule a recurring task to end on a specific date, Microsoft Project will suggest the current project end date. If you select the project end date, you will need to manually change it later if the project end date changes.</a:t>
            </a:r>
          </a:p>
          <a:p>
            <a:pPr lvl="0" rtl="0">
              <a:buBlip>
                <a:blip r:embed="rId2"/>
              </a:buBlip>
            </a:pPr>
            <a:r>
              <a:rPr lang="en-US" sz="1800" b="0" i="0" u="none" strike="noStrike" baseline="0" dirty="0">
                <a:latin typeface="Segoe"/>
                <a:ea typeface="ＭＳ ゴシック"/>
              </a:rPr>
              <a:t>As you saw in this exercise, Microsoft Project will alert you if an occurrence of a recurring task will take place during nonworking time. You can choose to skip that occurrence or to schedule it for the next working day</a:t>
            </a:r>
            <a:r>
              <a:rPr lang="en-US" sz="2000" b="0" i="0" u="none" strike="noStrike" baseline="0" dirty="0">
                <a:latin typeface="Segoe"/>
                <a:ea typeface="ＭＳ ゴシック"/>
              </a:rPr>
              <a:t>.</a:t>
            </a:r>
            <a:endParaRPr lang="en-US" sz="2000" b="0" i="0" u="none" strike="noStrike" baseline="0" dirty="0">
              <a:latin typeface="Times New Roman"/>
              <a:ea typeface="ＭＳ ゴシック"/>
            </a:endParaRPr>
          </a:p>
        </p:txBody>
      </p:sp>
    </p:spTree>
    <p:extLst>
      <p:ext uri="{BB962C8B-B14F-4D97-AF65-F5344CB8AC3E}">
        <p14:creationId xmlns:p14="http://schemas.microsoft.com/office/powerpoint/2010/main" val="27097267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dirty="0">
                <a:solidFill>
                  <a:srgbClr val="009E49"/>
                </a:solidFill>
                <a:latin typeface="Segoe"/>
                <a:ea typeface="ＭＳ ゴシック"/>
              </a:rPr>
              <a:t>Applying Task </a:t>
            </a:r>
            <a:r>
              <a:rPr lang="en-US" b="0" i="0" u="none" strike="noStrike" baseline="0" dirty="0">
                <a:solidFill>
                  <a:srgbClr val="FF0000"/>
                </a:solidFill>
                <a:latin typeface="Segoe"/>
                <a:ea typeface="ＭＳ ゴシック"/>
              </a:rPr>
              <a:t>Constraints</a:t>
            </a:r>
            <a:endParaRPr lang="en-US" b="0" i="0" u="none" strike="noStrike" baseline="0" dirty="0">
              <a:solidFill>
                <a:srgbClr val="FF0000"/>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dirty="0">
                <a:latin typeface="Segoe"/>
                <a:ea typeface="ＭＳ ゴシック"/>
              </a:rPr>
              <a:t>Every task that you enter into your project schedule has some type of limit, or constraint, applied to it. </a:t>
            </a:r>
          </a:p>
          <a:p>
            <a:pPr lvl="0" rtl="0"/>
            <a:r>
              <a:rPr lang="en-US" b="0" i="0" u="none" strike="noStrike" baseline="0" dirty="0">
                <a:latin typeface="Segoe"/>
                <a:ea typeface="ＭＳ ゴシック"/>
              </a:rPr>
              <a:t>The </a:t>
            </a:r>
            <a:r>
              <a:rPr lang="en-US" b="1" i="1" u="none" strike="noStrike" baseline="0" dirty="0">
                <a:latin typeface="Segoe"/>
                <a:ea typeface="ＭＳ ゴシック"/>
              </a:rPr>
              <a:t>constraint </a:t>
            </a:r>
            <a:r>
              <a:rPr lang="en-US" b="0" i="0" u="none" strike="noStrike" baseline="0" dirty="0">
                <a:latin typeface="Segoe"/>
                <a:ea typeface="ＭＳ ゴシック"/>
              </a:rPr>
              <a:t>controls the start or finish date or the extent to which the task can be adjusted. There are three categories of constraint, and each has very different effects on the scheduling of tasks. </a:t>
            </a:r>
          </a:p>
          <a:p>
            <a:pPr lvl="0" rtl="0"/>
            <a:r>
              <a:rPr lang="en-US" b="0" i="0" u="none" strike="noStrike" baseline="0" dirty="0">
                <a:latin typeface="Segoe"/>
                <a:ea typeface="ＭＳ ゴシック"/>
              </a:rPr>
              <a:t>A </a:t>
            </a:r>
            <a:r>
              <a:rPr lang="en-US" b="1" i="1" u="none" strike="noStrike" baseline="0" dirty="0">
                <a:latin typeface="Segoe"/>
                <a:ea typeface="ＭＳ ゴシック"/>
              </a:rPr>
              <a:t>flexible constraint </a:t>
            </a:r>
            <a:r>
              <a:rPr lang="en-US" b="0" i="0" u="none" strike="noStrike" baseline="0" dirty="0">
                <a:latin typeface="Segoe"/>
                <a:ea typeface="ＭＳ ゴシック"/>
              </a:rPr>
              <a:t>gives Project the ability to change start and finish dates (this is the default type). </a:t>
            </a:r>
          </a:p>
          <a:p>
            <a:pPr lvl="0" rtl="0"/>
            <a:r>
              <a:rPr lang="en-US" b="0" i="0" u="none" strike="noStrike" baseline="0" dirty="0">
                <a:latin typeface="Segoe"/>
                <a:ea typeface="ＭＳ ゴシック"/>
              </a:rPr>
              <a:t>An </a:t>
            </a:r>
            <a:r>
              <a:rPr lang="en-US" b="1" i="1" u="none" strike="noStrike" baseline="0" dirty="0">
                <a:latin typeface="Segoe"/>
                <a:ea typeface="ＭＳ ゴシック"/>
              </a:rPr>
              <a:t>inflexible constraint </a:t>
            </a:r>
            <a:r>
              <a:rPr lang="en-US" b="0" i="0" u="none" strike="noStrike" baseline="0" dirty="0">
                <a:latin typeface="Segoe"/>
                <a:ea typeface="ＭＳ ゴシック"/>
              </a:rPr>
              <a:t>forces a task to begin or end on a specific date, and should be used only when necessary. </a:t>
            </a:r>
          </a:p>
          <a:p>
            <a:pPr lvl="0" rtl="0"/>
            <a:r>
              <a:rPr lang="en-US" b="0" i="0" u="none" strike="noStrike" baseline="0" dirty="0">
                <a:latin typeface="Segoe"/>
                <a:ea typeface="ＭＳ ゴシック"/>
              </a:rPr>
              <a:t>A </a:t>
            </a:r>
            <a:r>
              <a:rPr lang="en-US" b="1" i="1" u="none" strike="noStrike" baseline="0" dirty="0">
                <a:latin typeface="Segoe"/>
                <a:ea typeface="ＭＳ ゴシック"/>
              </a:rPr>
              <a:t>semi-flexible constraint </a:t>
            </a:r>
            <a:r>
              <a:rPr lang="en-US" b="0" i="0" u="none" strike="noStrike" baseline="0" dirty="0">
                <a:latin typeface="Segoe"/>
                <a:ea typeface="ＭＳ ゴシック"/>
              </a:rPr>
              <a:t>gives Project the ability to change task start and finish dates (but not duration) within one date boundary.</a:t>
            </a:r>
            <a:endParaRPr lang="en-US"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42</a:t>
            </a:fld>
            <a:endParaRPr lang="en-US" dirty="0"/>
          </a:p>
        </p:txBody>
      </p:sp>
    </p:spTree>
    <p:extLst>
      <p:ext uri="{BB962C8B-B14F-4D97-AF65-F5344CB8AC3E}">
        <p14:creationId xmlns:p14="http://schemas.microsoft.com/office/powerpoint/2010/main" val="153801237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Applying Task Constraints</a:t>
            </a:r>
            <a:endParaRPr lang="en-US" b="0" i="0" u="none" strike="noStrike" baseline="0">
              <a:solidFill>
                <a:srgbClr val="009E49"/>
              </a:solidFill>
              <a:latin typeface="Times New Roman"/>
              <a:ea typeface="ＭＳ ゴシック"/>
            </a:endParaRPr>
          </a:p>
        </p:txBody>
      </p:sp>
      <p:pic>
        <p:nvPicPr>
          <p:cNvPr id="4" name="Picture 3" descr="table0402.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0600" y="1524000"/>
            <a:ext cx="3876224" cy="4775200"/>
          </a:xfrm>
          <a:prstGeom prst="rect">
            <a:avLst/>
          </a:prstGeom>
        </p:spPr>
      </p:pic>
      <p:sp>
        <p:nvSpPr>
          <p:cNvPr id="3" name="Text Placeholder 2"/>
          <p:cNvSpPr>
            <a:spLocks noGrp="1"/>
          </p:cNvSpPr>
          <p:nvPr>
            <p:ph type="body" idx="1"/>
          </p:nvPr>
        </p:nvSpPr>
        <p:spPr>
          <a:xfrm>
            <a:off x="457200" y="1524000"/>
            <a:ext cx="4114800" cy="4953000"/>
          </a:xfrm>
        </p:spPr>
        <p:txBody>
          <a:bodyPr/>
          <a:lstStyle/>
          <a:p>
            <a:pPr lvl="0" rtl="0"/>
            <a:r>
              <a:rPr lang="en-US" b="0" i="0" u="none" strike="noStrike" baseline="0">
                <a:latin typeface="Segoe"/>
                <a:ea typeface="ＭＳ ゴシック"/>
              </a:rPr>
              <a:t>The table at right shows the eight types of task constraints within the three constraint categories.</a:t>
            </a:r>
          </a:p>
          <a:p>
            <a:pPr lvl="0" rtl="0"/>
            <a:r>
              <a:rPr lang="en-US" b="0" i="0" u="none" strike="noStrike" baseline="0">
                <a:latin typeface="Segoe"/>
                <a:ea typeface="ＭＳ ゴシック"/>
              </a:rPr>
              <a:t>In this exercise, you apply a constraint to a task in Microsoft Project.</a:t>
            </a:r>
            <a:endParaRPr lang="en-US" b="0" i="0" u="none" strike="noStrike" baseline="0">
              <a:latin typeface="Times New Roman"/>
              <a:ea typeface="ＭＳ ゴシック"/>
            </a:endParaRPr>
          </a:p>
        </p:txBody>
      </p:sp>
      <p:sp>
        <p:nvSpPr>
          <p:cNvPr id="5"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6"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7"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43</a:t>
            </a:fld>
            <a:endParaRPr lang="en-US" dirty="0"/>
          </a:p>
        </p:txBody>
      </p:sp>
    </p:spTree>
    <p:extLst>
      <p:ext uri="{BB962C8B-B14F-4D97-AF65-F5344CB8AC3E}">
        <p14:creationId xmlns:p14="http://schemas.microsoft.com/office/powerpoint/2010/main" val="301479306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Apply a Start No Earlier Than Constraint to a Task</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dirty="0">
                <a:latin typeface="Segoe"/>
                <a:ea typeface="ＭＳ ゴシック"/>
              </a:rPr>
              <a:t>USE </a:t>
            </a:r>
            <a:r>
              <a:rPr lang="en-US" b="0" i="0" u="none" strike="noStrike" baseline="0" dirty="0">
                <a:latin typeface="Segoe"/>
                <a:ea typeface="ＭＳ ゴシック"/>
              </a:rPr>
              <a:t>the project schedule you created in the previous exercise.</a:t>
            </a:r>
          </a:p>
          <a:p>
            <a:pPr lvl="1" rtl="0"/>
            <a:r>
              <a:rPr lang="en-US" b="0" i="0" u="none" strike="noStrike" baseline="0" dirty="0">
                <a:latin typeface="Segoe"/>
                <a:ea typeface="ＭＳ ゴシック"/>
              </a:rPr>
              <a:t>1.	Press the </a:t>
            </a:r>
            <a:r>
              <a:rPr lang="en-US" b="1" i="0" u="none" strike="noStrike" baseline="0" dirty="0">
                <a:latin typeface="Segoe"/>
                <a:ea typeface="ＭＳ ゴシック"/>
              </a:rPr>
              <a:t>F5 </a:t>
            </a:r>
            <a:r>
              <a:rPr lang="en-US" b="0" i="0" u="none" strike="noStrike" baseline="0" dirty="0">
                <a:latin typeface="Segoe"/>
                <a:ea typeface="ＭＳ ゴシック"/>
              </a:rPr>
              <a:t>key. In the ID box, type </a:t>
            </a:r>
            <a:r>
              <a:rPr lang="en-US" b="1" i="0" u="none" strike="noStrike" baseline="0" dirty="0">
                <a:latin typeface="Segoe"/>
                <a:ea typeface="ＭＳ ゴシック"/>
              </a:rPr>
              <a:t>39 </a:t>
            </a:r>
            <a:r>
              <a:rPr lang="en-US" b="0" i="0" u="none" strike="noStrike" baseline="0" dirty="0">
                <a:latin typeface="Segoe"/>
                <a:ea typeface="ＭＳ ゴシック"/>
              </a:rPr>
              <a:t>and press </a:t>
            </a:r>
            <a:r>
              <a:rPr lang="en-US" b="1" i="0" u="none" strike="noStrike" baseline="0" dirty="0">
                <a:latin typeface="Segoe"/>
                <a:ea typeface="ＭＳ ゴシック"/>
              </a:rPr>
              <a:t>Enter</a:t>
            </a:r>
            <a:r>
              <a:rPr lang="en-US" b="0" i="0" u="none" strike="noStrike" baseline="0" dirty="0">
                <a:latin typeface="Segoe"/>
                <a:ea typeface="ＭＳ ゴシック"/>
              </a:rPr>
              <a:t>. This scene will be shot at a location that is not available until May 25, 2016.</a:t>
            </a:r>
          </a:p>
          <a:p>
            <a:pPr lvl="1" rtl="0"/>
            <a:r>
              <a:rPr lang="en-US" b="0" i="0" u="none" strike="noStrike" baseline="0" dirty="0">
                <a:latin typeface="Segoe"/>
                <a:ea typeface="ＭＳ ゴシック"/>
              </a:rPr>
              <a:t>2.	Double-click on </a:t>
            </a:r>
            <a:r>
              <a:rPr lang="en-US" b="1" i="0" u="none" strike="noStrike" baseline="0" dirty="0">
                <a:latin typeface="Segoe"/>
                <a:ea typeface="ＭＳ ゴシック"/>
              </a:rPr>
              <a:t>Task 39</a:t>
            </a:r>
            <a:r>
              <a:rPr lang="en-US" b="0" i="0" u="none" strike="noStrike" baseline="0" dirty="0">
                <a:latin typeface="Segoe"/>
                <a:ea typeface="ＭＳ ゴシック"/>
              </a:rPr>
              <a:t>. The Task Information dialog box appears.</a:t>
            </a:r>
          </a:p>
          <a:p>
            <a:pPr lvl="1" rtl="0"/>
            <a:r>
              <a:rPr lang="en-US" b="0" i="0" u="none" strike="noStrike" baseline="0" dirty="0">
                <a:latin typeface="Segoe"/>
                <a:ea typeface="ＭＳ ゴシック"/>
              </a:rPr>
              <a:t>3.	Click on the </a:t>
            </a:r>
            <a:r>
              <a:rPr lang="en-US" b="1" i="0" u="none" strike="noStrike" baseline="0" dirty="0">
                <a:latin typeface="Segoe"/>
                <a:ea typeface="ＭＳ ゴシック"/>
              </a:rPr>
              <a:t>Advanced </a:t>
            </a:r>
            <a:r>
              <a:rPr lang="en-US" b="0" i="0" u="none" strike="noStrike" baseline="0" dirty="0">
                <a:latin typeface="Segoe"/>
                <a:ea typeface="ＭＳ ゴシック"/>
              </a:rPr>
              <a:t>tab. In the </a:t>
            </a:r>
            <a:r>
              <a:rPr lang="en-US" b="0" i="0" u="none" strike="noStrike" baseline="0" dirty="0" smtClean="0">
                <a:latin typeface="Segoe"/>
                <a:ea typeface="ＭＳ ゴシック"/>
              </a:rPr>
              <a:t>Constraint </a:t>
            </a:r>
            <a:r>
              <a:rPr lang="en-US" b="0" i="0" u="none" strike="noStrike" baseline="0" dirty="0">
                <a:latin typeface="Segoe"/>
                <a:ea typeface="ＭＳ ゴシック"/>
              </a:rPr>
              <a:t>task section, next to Constraint type, select </a:t>
            </a:r>
            <a:r>
              <a:rPr lang="en-US" b="1" i="0" u="none" strike="noStrike" baseline="0" dirty="0">
                <a:latin typeface="Segoe"/>
                <a:ea typeface="ＭＳ ゴシック"/>
              </a:rPr>
              <a:t>Start No Earlier Than </a:t>
            </a:r>
            <a:r>
              <a:rPr lang="en-US" b="0" i="0" u="none" strike="noStrike" baseline="0" dirty="0">
                <a:latin typeface="Segoe"/>
                <a:ea typeface="ＭＳ ゴシック"/>
              </a:rPr>
              <a:t>from the drop-down list box.</a:t>
            </a:r>
            <a:endParaRPr lang="en-US"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44</a:t>
            </a:fld>
            <a:endParaRPr lang="en-US" dirty="0"/>
          </a:p>
        </p:txBody>
      </p:sp>
    </p:spTree>
    <p:extLst>
      <p:ext uri="{BB962C8B-B14F-4D97-AF65-F5344CB8AC3E}">
        <p14:creationId xmlns:p14="http://schemas.microsoft.com/office/powerpoint/2010/main" val="334040182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Apply a Start No Earlier Than Constraint to a Task</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a:latin typeface="Segoe"/>
                <a:ea typeface="ＭＳ ゴシック"/>
              </a:rPr>
              <a:t>4.	In the Constraint date box, type </a:t>
            </a:r>
            <a:r>
              <a:rPr lang="en-US" b="1" i="0" u="none" strike="noStrike" baseline="0">
                <a:latin typeface="Segoe"/>
                <a:ea typeface="ＭＳ ゴシック"/>
              </a:rPr>
              <a:t>5/25/16</a:t>
            </a:r>
            <a:r>
              <a:rPr lang="en-US" b="0" i="0" u="none" strike="noStrike" baseline="0">
                <a:latin typeface="Segoe"/>
                <a:ea typeface="ＭＳ ゴシック"/>
              </a:rPr>
              <a:t>. Your screen should look similar to the figure below.</a:t>
            </a:r>
          </a:p>
        </p:txBody>
      </p:sp>
      <p:pic>
        <p:nvPicPr>
          <p:cNvPr id="4" name="Picture 3" descr="0414.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5000" y="2514600"/>
            <a:ext cx="5669238" cy="3871502"/>
          </a:xfrm>
          <a:prstGeom prst="rect">
            <a:avLst/>
          </a:prstGeom>
        </p:spPr>
      </p:pic>
      <p:sp>
        <p:nvSpPr>
          <p:cNvPr id="5"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6"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7"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45</a:t>
            </a:fld>
            <a:endParaRPr lang="en-US" dirty="0"/>
          </a:p>
        </p:txBody>
      </p:sp>
    </p:spTree>
    <p:extLst>
      <p:ext uri="{BB962C8B-B14F-4D97-AF65-F5344CB8AC3E}">
        <p14:creationId xmlns:p14="http://schemas.microsoft.com/office/powerpoint/2010/main" val="314270123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Apply a Start No Earlier Than Constraint to a Task</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a:r>
              <a:rPr lang="en-US" sz="2000" dirty="0">
                <a:latin typeface="Segoe"/>
                <a:ea typeface="ＭＳ ゴシック"/>
              </a:rPr>
              <a:t>5.	Click </a:t>
            </a:r>
            <a:r>
              <a:rPr lang="en-US" sz="2000" b="1" dirty="0">
                <a:latin typeface="Segoe"/>
                <a:ea typeface="ＭＳ ゴシック"/>
              </a:rPr>
              <a:t>OK</a:t>
            </a:r>
            <a:r>
              <a:rPr lang="en-US" sz="2000" dirty="0">
                <a:latin typeface="Segoe"/>
                <a:ea typeface="ＭＳ ゴシック"/>
              </a:rPr>
              <a:t>. Note the highlighted cells showing the effect of this change. Widen the table as necessary to view additional data columns. The constraint is applied and a constraint icon appears in the Indicators column. When you point to the icon, constraint details will be shown in a ScreenTip. The task is rescheduled to start on May 25, and all other tasks that depend on task 38 are also rescheduled.</a:t>
            </a:r>
          </a:p>
          <a:p>
            <a:pPr lvl="1"/>
            <a:r>
              <a:rPr lang="en-US" sz="2000" dirty="0">
                <a:latin typeface="Segoe"/>
                <a:ea typeface="ＭＳ ゴシック"/>
              </a:rPr>
              <a:t>6.	</a:t>
            </a:r>
            <a:r>
              <a:rPr lang="en-US" sz="2000" b="1" dirty="0">
                <a:latin typeface="Segoe"/>
                <a:ea typeface="ＭＳ ゴシック"/>
              </a:rPr>
              <a:t>SAVE </a:t>
            </a:r>
            <a:r>
              <a:rPr lang="en-US" sz="2000" dirty="0">
                <a:latin typeface="Segoe"/>
                <a:ea typeface="ＭＳ ゴシック"/>
              </a:rPr>
              <a:t>the project schedule.</a:t>
            </a:r>
          </a:p>
          <a:p>
            <a:pPr lvl="0"/>
            <a:r>
              <a:rPr lang="en-US" sz="2000" b="1" dirty="0">
                <a:latin typeface="Segoe"/>
                <a:ea typeface="ＭＳ ゴシック"/>
              </a:rPr>
              <a:t>PAUSE. LEAVE </a:t>
            </a:r>
            <a:r>
              <a:rPr lang="en-US" sz="2000" dirty="0">
                <a:latin typeface="Segoe"/>
                <a:ea typeface="ＭＳ ゴシック"/>
              </a:rPr>
              <a:t>the project schedule open to use in the next exercise.</a:t>
            </a:r>
          </a:p>
          <a:p>
            <a:pPr lvl="0" rtl="0"/>
            <a:r>
              <a:rPr lang="en-US" sz="2000" b="0" i="0" u="none" strike="noStrike" baseline="0" dirty="0">
                <a:latin typeface="Segoe"/>
                <a:ea typeface="ＭＳ ゴシック"/>
              </a:rPr>
              <a:t>Keep the following points in mind when setting constraints for tasks:</a:t>
            </a:r>
          </a:p>
          <a:p>
            <a:pPr lvl="0" rtl="0">
              <a:buBlip>
                <a:blip r:embed="rId3"/>
              </a:buBlip>
            </a:pPr>
            <a:r>
              <a:rPr lang="en-US" sz="1800" b="0" i="0" u="none" strike="noStrike" baseline="0" dirty="0">
                <a:latin typeface="Segoe"/>
                <a:ea typeface="ＭＳ ゴシック"/>
              </a:rPr>
              <a:t>To remove a constraint, double-click the task from which you want to remove the constraint. In the Task Information dialog box, click the </a:t>
            </a:r>
            <a:r>
              <a:rPr lang="en-US" sz="1800" b="1" i="0" u="none" strike="noStrike" baseline="0" dirty="0">
                <a:latin typeface="Segoe"/>
                <a:ea typeface="ＭＳ ゴシック"/>
              </a:rPr>
              <a:t>Advanced </a:t>
            </a:r>
            <a:r>
              <a:rPr lang="en-US" sz="1800" b="0" i="0" u="none" strike="noStrike" baseline="0" dirty="0">
                <a:latin typeface="Segoe"/>
                <a:ea typeface="ＭＳ ゴシック"/>
              </a:rPr>
              <a:t>tab. In the Constraint type box, select </a:t>
            </a:r>
            <a:r>
              <a:rPr lang="en-US" sz="1800" b="1" i="0" u="none" strike="noStrike" baseline="0" dirty="0">
                <a:latin typeface="Segoe"/>
                <a:ea typeface="ＭＳ ゴシック"/>
              </a:rPr>
              <a:t>As Soon As Possible </a:t>
            </a:r>
            <a:r>
              <a:rPr lang="en-US" sz="1800" b="0" i="0" u="none" strike="noStrike" baseline="0" dirty="0">
                <a:latin typeface="Segoe"/>
                <a:ea typeface="ＭＳ ゴシック"/>
              </a:rPr>
              <a:t>(if scheduling from start date) or </a:t>
            </a:r>
            <a:r>
              <a:rPr lang="en-US" sz="1800" b="1" i="0" u="none" strike="noStrike" baseline="0" dirty="0">
                <a:latin typeface="Segoe"/>
                <a:ea typeface="ＭＳ ゴシック"/>
              </a:rPr>
              <a:t>As Late As Possible </a:t>
            </a:r>
            <a:r>
              <a:rPr lang="en-US" sz="1800" b="0" i="0" u="none" strike="noStrike" baseline="0" dirty="0">
                <a:latin typeface="Segoe"/>
                <a:ea typeface="ＭＳ ゴシック"/>
              </a:rPr>
              <a:t>(if scheduling from finish date).</a:t>
            </a:r>
            <a:endParaRPr lang="en-US" sz="1800" b="0" i="0" u="none" strike="noStrike" baseline="0" dirty="0">
              <a:latin typeface="Times New Roman"/>
              <a:ea typeface="ＭＳ ゴシック"/>
            </a:endParaRPr>
          </a:p>
        </p:txBody>
      </p:sp>
    </p:spTree>
    <p:extLst>
      <p:ext uri="{BB962C8B-B14F-4D97-AF65-F5344CB8AC3E}">
        <p14:creationId xmlns:p14="http://schemas.microsoft.com/office/powerpoint/2010/main" val="9937476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Apply a Start No Earlier Than Constraint to a Task</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dirty="0">
                <a:latin typeface="Segoe"/>
                <a:ea typeface="ＭＳ ゴシック"/>
              </a:rPr>
              <a:t>If you try to apply inflexible or semi-flexible constraints to tasks in addition to task links, you might create what is known as </a:t>
            </a:r>
            <a:r>
              <a:rPr lang="en-US" b="1" i="1" u="none" strike="noStrike" baseline="0" dirty="0">
                <a:latin typeface="Segoe"/>
                <a:ea typeface="ＭＳ ゴシック"/>
              </a:rPr>
              <a:t>negative float—</a:t>
            </a:r>
            <a:r>
              <a:rPr lang="en-US" b="0" i="0" u="none" strike="noStrike" baseline="0" dirty="0">
                <a:latin typeface="Segoe"/>
                <a:ea typeface="ＭＳ ゴシック"/>
              </a:rPr>
              <a:t>or </a:t>
            </a:r>
            <a:r>
              <a:rPr lang="en-US" b="1" i="1" u="none" strike="noStrike" baseline="0" dirty="0">
                <a:latin typeface="Segoe"/>
                <a:ea typeface="ＭＳ ゴシック"/>
              </a:rPr>
              <a:t>negative slack—</a:t>
            </a:r>
            <a:r>
              <a:rPr lang="en-US" b="0" i="0" u="none" strike="noStrike" baseline="0" dirty="0">
                <a:latin typeface="Segoe"/>
                <a:ea typeface="ＭＳ ゴシック"/>
              </a:rPr>
              <a:t>the amount of time that </a:t>
            </a:r>
            <a:r>
              <a:rPr lang="en-US" b="0" i="0" u="none" strike="noStrike" baseline="0" dirty="0">
                <a:solidFill>
                  <a:srgbClr val="FF0000"/>
                </a:solidFill>
                <a:latin typeface="Segoe"/>
                <a:ea typeface="ＭＳ ゴシック"/>
              </a:rPr>
              <a:t>tasks overlap due to a conflict between task relationships and constraints. </a:t>
            </a:r>
          </a:p>
          <a:p>
            <a:pPr lvl="0" rtl="0"/>
            <a:r>
              <a:rPr lang="en-US" b="0" i="0" u="none" strike="noStrike" baseline="0" dirty="0">
                <a:latin typeface="Segoe"/>
                <a:ea typeface="ＭＳ ゴシック"/>
              </a:rPr>
              <a:t>For example, a task with a Must Start On (MSO) constraint for April 24 and a finish-to-start relationship to another task will always be scheduled for April 24, no matter when its predecessor finishes. </a:t>
            </a:r>
          </a:p>
          <a:p>
            <a:pPr lvl="0" rtl="0"/>
            <a:r>
              <a:rPr lang="en-US" b="0" i="0" u="none" strike="noStrike" baseline="0" dirty="0">
                <a:latin typeface="Segoe"/>
                <a:ea typeface="ＭＳ ゴシック"/>
              </a:rPr>
              <a:t>To set Microsoft Project to honor </a:t>
            </a:r>
            <a:r>
              <a:rPr lang="en-US" b="0" i="0" u="none" strike="noStrike" baseline="0" dirty="0">
                <a:solidFill>
                  <a:srgbClr val="FF0000"/>
                </a:solidFill>
                <a:latin typeface="Segoe"/>
                <a:ea typeface="ＭＳ ゴシック"/>
              </a:rPr>
              <a:t>relationships over constraints</a:t>
            </a:r>
            <a:r>
              <a:rPr lang="en-US" b="0" i="0" u="none" strike="noStrike" baseline="0" dirty="0">
                <a:latin typeface="Segoe"/>
                <a:ea typeface="ＭＳ ゴシック"/>
              </a:rPr>
              <a:t>, select the </a:t>
            </a:r>
            <a:r>
              <a:rPr lang="en-US" b="1" i="0" u="none" strike="noStrike" baseline="0" dirty="0">
                <a:latin typeface="Segoe"/>
                <a:ea typeface="ＭＳ ゴシック"/>
              </a:rPr>
              <a:t>File </a:t>
            </a:r>
            <a:r>
              <a:rPr lang="en-US" b="0" i="0" u="none" strike="noStrike" baseline="0" dirty="0">
                <a:latin typeface="Segoe"/>
                <a:ea typeface="ＭＳ ゴシック"/>
              </a:rPr>
              <a:t>ribbon, click </a:t>
            </a:r>
            <a:r>
              <a:rPr lang="en-US" b="1" i="0" u="none" strike="noStrike" baseline="0" dirty="0">
                <a:latin typeface="Segoe"/>
                <a:ea typeface="ＭＳ ゴシック"/>
              </a:rPr>
              <a:t>Options</a:t>
            </a:r>
            <a:r>
              <a:rPr lang="en-US" b="0" i="0" u="none" strike="noStrike" baseline="0" dirty="0">
                <a:latin typeface="Segoe"/>
                <a:ea typeface="ＭＳ ゴシック"/>
              </a:rPr>
              <a:t>, and then click the </a:t>
            </a:r>
            <a:r>
              <a:rPr lang="en-US" b="1" i="0" u="none" strike="noStrike" baseline="0" dirty="0">
                <a:latin typeface="Segoe"/>
                <a:ea typeface="ＭＳ ゴシック"/>
              </a:rPr>
              <a:t>Schedule </a:t>
            </a:r>
            <a:r>
              <a:rPr lang="en-US" b="0" i="0" u="none" strike="noStrike" baseline="0" dirty="0">
                <a:latin typeface="Segoe"/>
                <a:ea typeface="ＭＳ ゴシック"/>
              </a:rPr>
              <a:t>option. Under Schedule Options for this project, clear the </a:t>
            </a:r>
            <a:r>
              <a:rPr lang="en-US" b="1" i="0" u="none" strike="noStrike" baseline="0" dirty="0">
                <a:latin typeface="Segoe"/>
                <a:ea typeface="ＭＳ ゴシック"/>
              </a:rPr>
              <a:t>Tasks will always honor their constraint dates </a:t>
            </a:r>
            <a:r>
              <a:rPr lang="en-US" b="0" i="0" u="none" strike="noStrike" baseline="0" dirty="0">
                <a:latin typeface="Segoe"/>
                <a:ea typeface="ＭＳ ゴシック"/>
              </a:rPr>
              <a:t>check box.</a:t>
            </a:r>
            <a:endParaRPr lang="en-US" b="0" i="0" u="none" strike="noStrike" baseline="0" dirty="0">
              <a:latin typeface="Times New Roman"/>
              <a:ea typeface="ＭＳ ゴシック"/>
            </a:endParaRPr>
          </a:p>
        </p:txBody>
      </p:sp>
    </p:spTree>
    <p:extLst>
      <p:ext uri="{BB962C8B-B14F-4D97-AF65-F5344CB8AC3E}">
        <p14:creationId xmlns:p14="http://schemas.microsoft.com/office/powerpoint/2010/main" val="15962917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Apply a Start No Earlier Than Constraint to a Task</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a:latin typeface="Segoe"/>
                <a:ea typeface="ＭＳ ゴシック"/>
              </a:rPr>
              <a:t>Some constraint behaviors change if you must schedule a project from a finish date rather than a start date. For instance, the ALAP constraint type becomes the default for new tasks, rather than ASAP. Pay close attention to the constraints you apply in this case to make sure the results are what you expected.</a:t>
            </a:r>
          </a:p>
          <a:p>
            <a:pPr lvl="0" rtl="0"/>
            <a:r>
              <a:rPr lang="en-US" b="0" i="0" u="none" strike="noStrike" baseline="0">
                <a:latin typeface="Segoe"/>
                <a:ea typeface="ＭＳ ゴシック"/>
              </a:rPr>
              <a:t>It is considered a best practice to insert a note on a task that has a constraint applied.</a:t>
            </a:r>
          </a:p>
          <a:p>
            <a:pPr lvl="0" rtl="0"/>
            <a:r>
              <a:rPr lang="en-US" b="0" i="0" u="none" strike="noStrike" baseline="0">
                <a:latin typeface="Segoe"/>
                <a:ea typeface="ＭＳ ゴシック"/>
              </a:rPr>
              <a:t>The reasoning for this is simple–communication. By entering a note, anyone who views the schedule will see why a constraint is applied. In lesson 1 you learned how to insert a note on a task.</a:t>
            </a:r>
            <a:endParaRPr lang="en-US" b="0" i="0" u="none" strike="noStrike" baseline="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48</a:t>
            </a:fld>
            <a:endParaRPr lang="en-US" dirty="0"/>
          </a:p>
        </p:txBody>
      </p:sp>
    </p:spTree>
    <p:extLst>
      <p:ext uri="{BB962C8B-B14F-4D97-AF65-F5344CB8AC3E}">
        <p14:creationId xmlns:p14="http://schemas.microsoft.com/office/powerpoint/2010/main" val="35187105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Apply a Start No Earlier Than Constraint to a Task</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a:latin typeface="Segoe"/>
                <a:ea typeface="ＭＳ ゴシック"/>
              </a:rPr>
              <a:t>Another feature in Microsoft Project 2013 that is helpful in reviewing constraints, assignments, and dependencies is the Task Inspector. </a:t>
            </a:r>
          </a:p>
          <a:p>
            <a:pPr lvl="0" rtl="0"/>
            <a:r>
              <a:rPr lang="en-US" b="0" i="0" u="none" strike="noStrike" baseline="0">
                <a:latin typeface="Segoe"/>
                <a:ea typeface="ＭＳ ゴシック"/>
              </a:rPr>
              <a:t>The Task Inspector looks at the task drivers show the factors that drive a task’s start times and help you backtrack to analyze the constraints. </a:t>
            </a:r>
          </a:p>
          <a:p>
            <a:pPr lvl="0" rtl="0"/>
            <a:r>
              <a:rPr lang="en-US" b="0" i="0" u="none" strike="noStrike" baseline="0">
                <a:latin typeface="Segoe"/>
                <a:ea typeface="ＭＳ ゴシック"/>
              </a:rPr>
              <a:t>You can use the Task Inspector to determine the factor(s) driving the start date of a task or follow a chain of factors to find the cause of a delay you are tracking. </a:t>
            </a:r>
          </a:p>
          <a:p>
            <a:pPr lvl="0" rtl="0"/>
            <a:r>
              <a:rPr lang="en-US" b="0" i="0" u="none" strike="noStrike" baseline="0">
                <a:latin typeface="Segoe"/>
                <a:ea typeface="ＭＳ ゴシック"/>
              </a:rPr>
              <a:t>You can access Task Inspector by clicking the </a:t>
            </a:r>
            <a:r>
              <a:rPr lang="en-US" b="1" i="0" u="none" strike="noStrike" baseline="0">
                <a:latin typeface="Segoe"/>
                <a:ea typeface="ＭＳ ゴシック"/>
              </a:rPr>
              <a:t>Task </a:t>
            </a:r>
            <a:r>
              <a:rPr lang="en-US" b="0" i="0" u="none" strike="noStrike" baseline="0">
                <a:latin typeface="Segoe"/>
                <a:ea typeface="ＭＳ ゴシック"/>
              </a:rPr>
              <a:t>ribbon, then click </a:t>
            </a:r>
            <a:r>
              <a:rPr lang="en-US" b="1" i="0" u="none" strike="noStrike" baseline="0">
                <a:latin typeface="Segoe"/>
                <a:ea typeface="ＭＳ ゴシック"/>
              </a:rPr>
              <a:t>Inspect </a:t>
            </a:r>
            <a:r>
              <a:rPr lang="en-US" b="0" i="0" u="none" strike="noStrike" baseline="0">
                <a:latin typeface="Segoe"/>
                <a:ea typeface="ＭＳ ゴシック"/>
              </a:rPr>
              <a:t>in the Tasks group. </a:t>
            </a:r>
            <a:endParaRPr lang="en-US" b="0" i="0" u="none" strike="noStrike" baseline="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49</a:t>
            </a:fld>
            <a:endParaRPr lang="en-US" dirty="0"/>
          </a:p>
        </p:txBody>
      </p:sp>
    </p:spTree>
    <p:extLst>
      <p:ext uri="{BB962C8B-B14F-4D97-AF65-F5344CB8AC3E}">
        <p14:creationId xmlns:p14="http://schemas.microsoft.com/office/powerpoint/2010/main" val="718420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dirty="0">
                <a:solidFill>
                  <a:srgbClr val="009E49"/>
                </a:solidFill>
                <a:latin typeface="Segoe"/>
                <a:ea typeface="ＭＳ ゴシック"/>
              </a:rPr>
              <a:t>Applying a </a:t>
            </a:r>
            <a:r>
              <a:rPr lang="en-US" b="0" i="0" u="none" strike="noStrike" baseline="0" dirty="0">
                <a:solidFill>
                  <a:srgbClr val="FF0000"/>
                </a:solidFill>
                <a:latin typeface="Segoe"/>
                <a:ea typeface="ＭＳ ゴシック"/>
              </a:rPr>
              <a:t>Task Calendar </a:t>
            </a:r>
            <a:r>
              <a:rPr lang="en-US" b="0" i="0" u="none" strike="noStrike" baseline="0" dirty="0">
                <a:solidFill>
                  <a:srgbClr val="009E49"/>
                </a:solidFill>
                <a:latin typeface="Segoe"/>
                <a:ea typeface="ＭＳ ゴシック"/>
              </a:rPr>
              <a:t>to an Individual Task</a:t>
            </a:r>
            <a:endParaRPr lang="en-US" b="0" i="0" u="none" strike="noStrike" baseline="0" dirty="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dirty="0">
                <a:latin typeface="Segoe"/>
                <a:ea typeface="ＭＳ ゴシック"/>
              </a:rPr>
              <a:t>When you set up resources in your project schedule, Microsoft Project created a specific calendar for each work resource. </a:t>
            </a:r>
          </a:p>
          <a:p>
            <a:pPr lvl="0" rtl="0"/>
            <a:r>
              <a:rPr lang="en-US" b="0" i="0" u="none" strike="noStrike" baseline="0" dirty="0">
                <a:latin typeface="Segoe"/>
                <a:ea typeface="ＭＳ ゴシック"/>
              </a:rPr>
              <a:t>Each resource calendar is based on another calendar, usually the project calendar. </a:t>
            </a:r>
          </a:p>
          <a:p>
            <a:pPr lvl="0" rtl="0"/>
            <a:r>
              <a:rPr lang="en-US" b="0" i="0" u="none" strike="noStrike" baseline="0" dirty="0">
                <a:latin typeface="Segoe"/>
                <a:ea typeface="ＭＳ ゴシック"/>
              </a:rPr>
              <a:t>Sometimes, you need a specific task to occur at a time that is outside the project calendar’s working time (such as overnight or on a weekend). </a:t>
            </a:r>
          </a:p>
          <a:p>
            <a:pPr lvl="0" rtl="0"/>
            <a:r>
              <a:rPr lang="en-US" b="0" i="0" u="none" strike="noStrike" baseline="0" dirty="0">
                <a:latin typeface="Segoe"/>
                <a:ea typeface="ＭＳ ゴシック"/>
              </a:rPr>
              <a:t>To do this, you can assign a </a:t>
            </a:r>
            <a:r>
              <a:rPr lang="en-US" b="0" i="0" u="none" strike="noStrike" baseline="0" dirty="0">
                <a:solidFill>
                  <a:srgbClr val="FF0000"/>
                </a:solidFill>
                <a:latin typeface="Segoe"/>
                <a:ea typeface="ＭＳ ゴシック"/>
              </a:rPr>
              <a:t>task calendar </a:t>
            </a:r>
            <a:r>
              <a:rPr lang="en-US" b="0" i="0" u="none" strike="noStrike" baseline="0" dirty="0">
                <a:latin typeface="Segoe"/>
                <a:ea typeface="ＭＳ ゴシック"/>
              </a:rPr>
              <a:t>to this task. </a:t>
            </a:r>
          </a:p>
          <a:p>
            <a:pPr lvl="0" rtl="0"/>
            <a:r>
              <a:rPr lang="en-US" b="0" i="0" u="none" strike="noStrike" baseline="0" dirty="0">
                <a:latin typeface="Segoe"/>
                <a:ea typeface="ＭＳ ゴシック"/>
              </a:rPr>
              <a:t>You can use one of Project’s base calendars, or you can create a new base calendar that fits your task requirements.</a:t>
            </a:r>
            <a:endParaRPr lang="en-US"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a:t>
            </a:fld>
            <a:endParaRPr lang="en-US" dirty="0"/>
          </a:p>
        </p:txBody>
      </p:sp>
    </p:spTree>
    <p:extLst>
      <p:ext uri="{BB962C8B-B14F-4D97-AF65-F5344CB8AC3E}">
        <p14:creationId xmlns:p14="http://schemas.microsoft.com/office/powerpoint/2010/main" val="21772903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Apply a Start No Earlier Than Constraint to a Task</a:t>
            </a:r>
            <a:endParaRPr lang="en-US" b="0" i="0" u="none" strike="noStrike" baseline="0">
              <a:solidFill>
                <a:srgbClr val="009E49"/>
              </a:solidFill>
              <a:latin typeface="Times New Roman"/>
              <a:ea typeface="ＭＳ ゴシック"/>
            </a:endParaRPr>
          </a:p>
        </p:txBody>
      </p:sp>
      <p:pic>
        <p:nvPicPr>
          <p:cNvPr id="4" name="Picture 3" descr="0415.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0" y="1524000"/>
            <a:ext cx="5598439" cy="4292600"/>
          </a:xfrm>
          <a:prstGeom prst="rect">
            <a:avLst/>
          </a:prstGeom>
        </p:spPr>
      </p:pic>
      <p:sp>
        <p:nvSpPr>
          <p:cNvPr id="3" name="Text Placeholder 2"/>
          <p:cNvSpPr>
            <a:spLocks noGrp="1"/>
          </p:cNvSpPr>
          <p:nvPr>
            <p:ph type="body" idx="1"/>
          </p:nvPr>
        </p:nvSpPr>
        <p:spPr>
          <a:xfrm>
            <a:off x="457200" y="1524000"/>
            <a:ext cx="2590800" cy="4953000"/>
          </a:xfrm>
        </p:spPr>
        <p:txBody>
          <a:bodyPr/>
          <a:lstStyle/>
          <a:p>
            <a:pPr lvl="0" rtl="0"/>
            <a:r>
              <a:rPr lang="en-US" b="0" i="0" u="none" strike="noStrike" baseline="0">
                <a:latin typeface="Segoe"/>
                <a:ea typeface="ＭＳ ゴシック"/>
              </a:rPr>
              <a:t>The Task Inspector pane will appear on the left side of your screen. The figure at  right shows the Task Inspector pane activated for task 51.</a:t>
            </a:r>
            <a:endParaRPr lang="en-US" b="0" i="0" u="none" strike="noStrike" baseline="0">
              <a:latin typeface="Times New Roman"/>
              <a:ea typeface="ＭＳ ゴシック"/>
            </a:endParaRPr>
          </a:p>
        </p:txBody>
      </p:sp>
      <p:sp>
        <p:nvSpPr>
          <p:cNvPr id="5"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6"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7"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50</a:t>
            </a:fld>
            <a:endParaRPr lang="en-US" dirty="0"/>
          </a:p>
        </p:txBody>
      </p:sp>
    </p:spTree>
    <p:extLst>
      <p:ext uri="{BB962C8B-B14F-4D97-AF65-F5344CB8AC3E}">
        <p14:creationId xmlns:p14="http://schemas.microsoft.com/office/powerpoint/2010/main" val="28967916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Reviewing the Project’s Critical Path</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a:latin typeface="Segoe"/>
                <a:ea typeface="ＭＳ ゴシック"/>
              </a:rPr>
              <a:t>In every project, there is a series of tasks, known as the </a:t>
            </a:r>
            <a:r>
              <a:rPr lang="en-US" b="1" i="1" u="none" strike="noStrike" baseline="0">
                <a:latin typeface="Segoe"/>
                <a:ea typeface="ＭＳ ゴシック"/>
              </a:rPr>
              <a:t>critical path</a:t>
            </a:r>
            <a:r>
              <a:rPr lang="en-US" b="0" i="0" u="none" strike="noStrike" baseline="0">
                <a:latin typeface="Segoe"/>
                <a:ea typeface="ＭＳ ゴシック"/>
              </a:rPr>
              <a:t>, that directly affect the finish date of the project. </a:t>
            </a:r>
          </a:p>
          <a:p>
            <a:pPr lvl="0" rtl="0"/>
            <a:r>
              <a:rPr lang="en-US" b="0" i="0" u="none" strike="noStrike" baseline="0">
                <a:latin typeface="Segoe"/>
                <a:ea typeface="ＭＳ ゴシック"/>
              </a:rPr>
              <a:t>If any one of these tasks is delayed, either in the start or completion of, the finish date of the project will be delayed.</a:t>
            </a:r>
          </a:p>
          <a:p>
            <a:pPr lvl="0"/>
            <a:r>
              <a:rPr lang="en-US">
                <a:latin typeface="Segoe"/>
                <a:ea typeface="ＭＳ ゴシック"/>
              </a:rPr>
              <a:t>The term “critical” refers not to the importance of the tasks in the critical path, but rather to the impact that the scheduling of these tasks have on the finish date of the project. </a:t>
            </a:r>
          </a:p>
          <a:p>
            <a:pPr lvl="0"/>
            <a:r>
              <a:rPr lang="en-US">
                <a:latin typeface="Segoe"/>
                <a:ea typeface="ＭＳ ゴシック"/>
              </a:rPr>
              <a:t>One of the best ways to shorten the overall duration of a project is to shorten its critical path. </a:t>
            </a:r>
          </a:p>
          <a:p>
            <a:pPr lvl="0"/>
            <a:r>
              <a:rPr lang="en-US">
                <a:latin typeface="Segoe"/>
                <a:ea typeface="ＭＳ ゴシック"/>
              </a:rPr>
              <a:t>In Project 2013, you can review your project’s critical path, including any existing </a:t>
            </a:r>
            <a:r>
              <a:rPr lang="en-US" b="1" i="1">
                <a:latin typeface="Segoe"/>
                <a:ea typeface="ＭＳ ゴシック"/>
              </a:rPr>
              <a:t>free slack—</a:t>
            </a:r>
            <a:r>
              <a:rPr lang="en-US">
                <a:latin typeface="Segoe"/>
                <a:ea typeface="ＭＳ ゴシック"/>
              </a:rPr>
              <a:t>the amount of time a task can be delayed before it will delay another task. </a:t>
            </a:r>
          </a:p>
          <a:p>
            <a:pPr lvl="0"/>
            <a:r>
              <a:rPr lang="en-US">
                <a:latin typeface="Segoe"/>
                <a:ea typeface="ＭＳ ゴシック"/>
              </a:rPr>
              <a:t>In this exercise, you review your project’s critical path.</a:t>
            </a:r>
            <a:endParaRPr lang="en-US">
              <a:latin typeface="Times New Roman"/>
              <a:ea typeface="ＭＳ ゴシック"/>
            </a:endParaRPr>
          </a:p>
          <a:p>
            <a:pPr lvl="0" rtl="0"/>
            <a:endParaRPr lang="en-US" b="0" i="0" u="none" strike="noStrike" baseline="0">
              <a:latin typeface="Times New Roman"/>
              <a:ea typeface="ＭＳ ゴシック"/>
            </a:endParaRPr>
          </a:p>
        </p:txBody>
      </p:sp>
    </p:spTree>
    <p:extLst>
      <p:ext uri="{BB962C8B-B14F-4D97-AF65-F5344CB8AC3E}">
        <p14:creationId xmlns:p14="http://schemas.microsoft.com/office/powerpoint/2010/main" val="27793838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Review the Project’s Critical Path</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a:latin typeface="Segoe"/>
                <a:ea typeface="ＭＳ ゴシック"/>
              </a:rPr>
              <a:t>USE </a:t>
            </a:r>
            <a:r>
              <a:rPr lang="en-US" b="0" i="0" u="none" strike="noStrike" baseline="0">
                <a:latin typeface="Segoe"/>
                <a:ea typeface="ＭＳ ゴシック"/>
              </a:rPr>
              <a:t>the project schedule you created in the previous exercise.</a:t>
            </a:r>
          </a:p>
          <a:p>
            <a:pPr lvl="1" rtl="0"/>
            <a:r>
              <a:rPr lang="en-US" b="0" i="0" u="none" strike="noStrike" baseline="0">
                <a:latin typeface="Segoe"/>
                <a:ea typeface="ＭＳ ゴシック"/>
              </a:rPr>
              <a:t>1.	Click the </a:t>
            </a:r>
            <a:r>
              <a:rPr lang="en-US" b="1" i="0" u="none" strike="noStrike" baseline="0">
                <a:latin typeface="Segoe"/>
                <a:ea typeface="ＭＳ ゴシック"/>
              </a:rPr>
              <a:t>Task </a:t>
            </a:r>
            <a:r>
              <a:rPr lang="en-US" b="0" i="0" u="none" strike="noStrike" baseline="0">
                <a:latin typeface="Segoe"/>
                <a:ea typeface="ＭＳ ゴシック"/>
              </a:rPr>
              <a:t>tab, and then click the </a:t>
            </a:r>
            <a:r>
              <a:rPr lang="en-US" b="1" i="0" u="none" strike="noStrike" baseline="0">
                <a:latin typeface="Segoe"/>
                <a:ea typeface="ＭＳ ゴシック"/>
              </a:rPr>
              <a:t>down-arrow </a:t>
            </a:r>
            <a:r>
              <a:rPr lang="en-US" b="0" i="0" u="none" strike="noStrike" baseline="0">
                <a:latin typeface="Segoe"/>
                <a:ea typeface="ＭＳ ゴシック"/>
              </a:rPr>
              <a:t>under the </a:t>
            </a:r>
            <a:r>
              <a:rPr lang="en-US" b="1" i="0" u="none" strike="noStrike" baseline="0">
                <a:latin typeface="Segoe"/>
                <a:ea typeface="ＭＳ ゴシック"/>
              </a:rPr>
              <a:t>Gantt Chart </a:t>
            </a:r>
            <a:r>
              <a:rPr lang="en-US" b="0" i="0" u="none" strike="noStrike" baseline="0">
                <a:latin typeface="Segoe"/>
                <a:ea typeface="ＭＳ ゴシック"/>
              </a:rPr>
              <a:t>button; the view list appears. Select </a:t>
            </a:r>
            <a:r>
              <a:rPr lang="en-US" b="1" i="0" u="none" strike="noStrike" baseline="0">
                <a:latin typeface="Segoe"/>
                <a:ea typeface="ＭＳ ゴシック"/>
              </a:rPr>
              <a:t>More Views</a:t>
            </a:r>
            <a:r>
              <a:rPr lang="en-US" b="0" i="0" u="none" strike="noStrike" baseline="0">
                <a:latin typeface="Times New Roman"/>
                <a:ea typeface="ＭＳ ゴシック"/>
              </a:rPr>
              <a:t>.</a:t>
            </a:r>
          </a:p>
          <a:p>
            <a:pPr lvl="1" rtl="0"/>
            <a:r>
              <a:rPr lang="en-US" b="0" i="0" u="none" strike="noStrike" baseline="0">
                <a:latin typeface="Segoe"/>
                <a:ea typeface="ＭＳ ゴシック"/>
              </a:rPr>
              <a:t>2.	In the More Views dialog box, select </a:t>
            </a:r>
            <a:r>
              <a:rPr lang="en-US" b="1" i="0" u="none" strike="noStrike" baseline="0">
                <a:latin typeface="Segoe"/>
                <a:ea typeface="ＭＳ ゴシック"/>
              </a:rPr>
              <a:t>Detail Gantt</a:t>
            </a:r>
            <a:r>
              <a:rPr lang="en-US" b="0" i="0" u="none" strike="noStrike" baseline="0">
                <a:latin typeface="Segoe"/>
                <a:ea typeface="ＭＳ ゴシック"/>
              </a:rPr>
              <a:t>, and then click the </a:t>
            </a:r>
            <a:r>
              <a:rPr lang="en-US" b="1" i="0" u="none" strike="noStrike" baseline="0">
                <a:latin typeface="Segoe"/>
                <a:ea typeface="ＭＳ ゴシック"/>
              </a:rPr>
              <a:t>Apply </a:t>
            </a:r>
            <a:r>
              <a:rPr lang="en-US" b="0" i="0" u="none" strike="noStrike" baseline="0">
                <a:latin typeface="Segoe"/>
                <a:ea typeface="ＭＳ ゴシック"/>
              </a:rPr>
              <a:t>button. The project schedule is displayed in the Detail Gantt view.</a:t>
            </a:r>
            <a:endParaRPr lang="en-US" b="0" i="0" u="none" strike="noStrike" baseline="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52</a:t>
            </a:fld>
            <a:endParaRPr lang="en-US" dirty="0"/>
          </a:p>
        </p:txBody>
      </p:sp>
    </p:spTree>
    <p:extLst>
      <p:ext uri="{BB962C8B-B14F-4D97-AF65-F5344CB8AC3E}">
        <p14:creationId xmlns:p14="http://schemas.microsoft.com/office/powerpoint/2010/main" val="3795936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Review the Project’s Critical Path</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a:latin typeface="Segoe"/>
                <a:ea typeface="ＭＳ ゴシック"/>
              </a:rPr>
              <a:t>3.	Press the </a:t>
            </a:r>
            <a:r>
              <a:rPr lang="en-US" b="1" i="0" u="none" strike="noStrike" baseline="0">
                <a:latin typeface="Segoe"/>
                <a:ea typeface="ＭＳ ゴシック"/>
              </a:rPr>
              <a:t>F5 </a:t>
            </a:r>
            <a:r>
              <a:rPr lang="en-US" b="0" i="0" u="none" strike="noStrike" baseline="0">
                <a:latin typeface="Segoe"/>
                <a:ea typeface="ＭＳ ゴシック"/>
              </a:rPr>
              <a:t>key. The Go To dialog box appears. In the ID box, type </a:t>
            </a:r>
            <a:r>
              <a:rPr lang="en-US" b="1" i="0" u="none" strike="noStrike" baseline="0">
                <a:latin typeface="Segoe"/>
                <a:ea typeface="ＭＳ ゴシック"/>
              </a:rPr>
              <a:t>50</a:t>
            </a:r>
            <a:r>
              <a:rPr lang="en-US" b="0" i="0" u="none" strike="noStrike" baseline="0">
                <a:latin typeface="Segoe"/>
                <a:ea typeface="ＭＳ ゴシック"/>
              </a:rPr>
              <a:t>, and then click </a:t>
            </a:r>
            <a:r>
              <a:rPr lang="en-US" b="1" i="0" u="none" strike="noStrike" baseline="0">
                <a:latin typeface="Segoe"/>
                <a:ea typeface="ＭＳ ゴシック"/>
              </a:rPr>
              <a:t>OK</a:t>
            </a:r>
            <a:r>
              <a:rPr lang="en-US" b="0" i="0" u="none" strike="noStrike" baseline="0">
                <a:latin typeface="Times New Roman"/>
                <a:ea typeface="ＭＳ ゴシック"/>
              </a:rPr>
              <a:t>.</a:t>
            </a:r>
            <a:r>
              <a:rPr lang="en-US" b="0" i="0" u="none" strike="noStrike" baseline="0">
                <a:latin typeface="Segoe"/>
                <a:ea typeface="ＭＳ ゴシック"/>
              </a:rPr>
              <a:t> The view shifts so that the Gantt bar for task 50 is visible. Scroll down so that most of the tasks after task 50 are visible, and you can see more of the critical path. Your screen should look similar to the figure on the next slide. Almost all of the tasks that fall after task 50, Scene 3 vocal recording, are on the critical path, which is shown in red. Noncritical tasks are displayed in blue and also show free slack. (Total slack is shown as the thin bar that extends to the right of the task bar.)</a:t>
            </a:r>
            <a:endParaRPr lang="en-US" b="0" i="0" u="none" strike="noStrike" baseline="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53</a:t>
            </a:fld>
            <a:endParaRPr lang="en-US" dirty="0"/>
          </a:p>
        </p:txBody>
      </p:sp>
    </p:spTree>
    <p:extLst>
      <p:ext uri="{BB962C8B-B14F-4D97-AF65-F5344CB8AC3E}">
        <p14:creationId xmlns:p14="http://schemas.microsoft.com/office/powerpoint/2010/main" val="21698298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a:ea typeface="ＭＳ ゴシック"/>
              </a:rPr>
              <a:t>Step by Step: Review the Project’s Critical Path</a:t>
            </a:r>
            <a:endParaRPr lang="en-US"/>
          </a:p>
        </p:txBody>
      </p:sp>
      <p:sp>
        <p:nvSpPr>
          <p:cNvPr id="4" name="Date Placeholder 3"/>
          <p:cNvSpPr>
            <a:spLocks noGrp="1"/>
          </p:cNvSpPr>
          <p:nvPr>
            <p:ph type="dt" sz="half" idx="10"/>
          </p:nvPr>
        </p:nvSpPr>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54</a:t>
            </a:fld>
            <a:endParaRPr lang="en-US" dirty="0"/>
          </a:p>
        </p:txBody>
      </p:sp>
      <p:pic>
        <p:nvPicPr>
          <p:cNvPr id="7" name="Picture 6" descr="0416.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1676400"/>
            <a:ext cx="7518400" cy="4286807"/>
          </a:xfrm>
          <a:prstGeom prst="rect">
            <a:avLst/>
          </a:prstGeom>
        </p:spPr>
      </p:pic>
    </p:spTree>
    <p:extLst>
      <p:ext uri="{BB962C8B-B14F-4D97-AF65-F5344CB8AC3E}">
        <p14:creationId xmlns:p14="http://schemas.microsoft.com/office/powerpoint/2010/main" val="14413262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Review the Project’s Critical Path</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a:latin typeface="Segoe"/>
                <a:ea typeface="ＭＳ ゴシック"/>
              </a:rPr>
              <a:t>4.	</a:t>
            </a:r>
            <a:r>
              <a:rPr lang="en-US" b="1" i="0" u="none" strike="noStrike" baseline="0">
                <a:latin typeface="Segoe"/>
                <a:ea typeface="ＭＳ ゴシック"/>
              </a:rPr>
              <a:t>SAVE </a:t>
            </a:r>
            <a:r>
              <a:rPr lang="en-US" b="0" i="0" u="none" strike="noStrike" baseline="0">
                <a:latin typeface="Segoe"/>
                <a:ea typeface="ＭＳ ゴシック"/>
              </a:rPr>
              <a:t>the project schedule.</a:t>
            </a:r>
          </a:p>
          <a:p>
            <a:pPr lvl="0" rtl="0"/>
            <a:r>
              <a:rPr lang="en-US" b="1" i="0" u="none" strike="noStrike" baseline="0">
                <a:latin typeface="Segoe"/>
                <a:ea typeface="ＭＳ ゴシック"/>
              </a:rPr>
              <a:t>PAUSE. LEAVE </a:t>
            </a:r>
            <a:r>
              <a:rPr lang="en-US" b="0" i="0" u="none" strike="noStrike" baseline="0">
                <a:latin typeface="Segoe"/>
                <a:ea typeface="ＭＳ ゴシック"/>
              </a:rPr>
              <a:t>the project schedule open to use in the next exercise.</a:t>
            </a:r>
          </a:p>
          <a:p>
            <a:pPr lvl="0" rtl="0"/>
            <a:r>
              <a:rPr lang="en-US" b="0" i="0" u="none" strike="noStrike" baseline="0">
                <a:latin typeface="Segoe"/>
                <a:ea typeface="ＭＳ ゴシック"/>
              </a:rPr>
              <a:t>To fully understand the critical path concept, there are a few other terms with which you need to become familiar. </a:t>
            </a:r>
            <a:endParaRPr lang="en-US" b="0" i="0" u="none" strike="noStrike" baseline="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55</a:t>
            </a:fld>
            <a:endParaRPr lang="en-US" dirty="0"/>
          </a:p>
        </p:txBody>
      </p:sp>
    </p:spTree>
    <p:extLst>
      <p:ext uri="{BB962C8B-B14F-4D97-AF65-F5344CB8AC3E}">
        <p14:creationId xmlns:p14="http://schemas.microsoft.com/office/powerpoint/2010/main" val="18067777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Review the Project’s Critical Path</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a:latin typeface="Segoe"/>
                <a:ea typeface="ＭＳ ゴシック"/>
              </a:rPr>
              <a:t>Microsoft Project uses the term </a:t>
            </a:r>
            <a:r>
              <a:rPr lang="en-US" b="1" i="1" u="none" strike="noStrike" baseline="0">
                <a:latin typeface="Segoe"/>
                <a:ea typeface="ＭＳ ゴシック"/>
              </a:rPr>
              <a:t>slack </a:t>
            </a:r>
            <a:r>
              <a:rPr lang="en-US" b="0" i="0" u="none" strike="noStrike" baseline="0">
                <a:latin typeface="Segoe"/>
                <a:ea typeface="ＭＳ ゴシック"/>
              </a:rPr>
              <a:t>for the term float. </a:t>
            </a:r>
          </a:p>
          <a:p>
            <a:pPr lvl="0" rtl="0"/>
            <a:r>
              <a:rPr lang="en-US" b="1" i="1" u="none" strike="noStrike" baseline="0">
                <a:latin typeface="Segoe"/>
                <a:ea typeface="ＭＳ ゴシック"/>
              </a:rPr>
              <a:t>Float </a:t>
            </a:r>
            <a:r>
              <a:rPr lang="en-US" b="0" i="0" u="none" strike="noStrike" baseline="0">
                <a:latin typeface="Segoe"/>
                <a:ea typeface="ＭＳ ゴシック"/>
              </a:rPr>
              <a:t>(or slack) is the amount of time a task can be delayed without causing a delay to another task or the overall project. </a:t>
            </a:r>
          </a:p>
          <a:p>
            <a:pPr lvl="0" rtl="0"/>
            <a:r>
              <a:rPr lang="en-US" b="1" i="1" u="none" strike="noStrike" baseline="0">
                <a:latin typeface="Segoe"/>
                <a:ea typeface="ＭＳ ゴシック"/>
              </a:rPr>
              <a:t>Free Float </a:t>
            </a:r>
            <a:r>
              <a:rPr lang="en-US" b="0" i="0" u="none" strike="noStrike" baseline="0">
                <a:latin typeface="Segoe"/>
                <a:ea typeface="ＭＳ ゴシック"/>
              </a:rPr>
              <a:t>(or Free slack) is the amount of time a task can be delayed before it will delay another task. </a:t>
            </a:r>
          </a:p>
          <a:p>
            <a:pPr lvl="0" rtl="0"/>
            <a:r>
              <a:rPr lang="en-US" b="1" i="1" u="none" strike="noStrike" baseline="0">
                <a:latin typeface="Segoe"/>
                <a:ea typeface="ＭＳ ゴシック"/>
              </a:rPr>
              <a:t>Total Float </a:t>
            </a:r>
            <a:r>
              <a:rPr lang="en-US" b="0" i="0" u="none" strike="noStrike" baseline="0">
                <a:latin typeface="Segoe"/>
                <a:ea typeface="ＭＳ ゴシック"/>
              </a:rPr>
              <a:t>(or </a:t>
            </a:r>
            <a:r>
              <a:rPr lang="en-US" b="1" i="1" u="none" strike="noStrike" baseline="0">
                <a:latin typeface="Segoe"/>
                <a:ea typeface="ＭＳ ゴシック"/>
              </a:rPr>
              <a:t>Total Slack</a:t>
            </a:r>
            <a:r>
              <a:rPr lang="en-US" b="0" i="0" u="none" strike="noStrike" baseline="0">
                <a:latin typeface="Segoe"/>
                <a:ea typeface="ＭＳ ゴシック"/>
              </a:rPr>
              <a:t>) is the amount of time a task can be delayed without delaying the project end date. </a:t>
            </a:r>
          </a:p>
          <a:p>
            <a:pPr lvl="0" rtl="0"/>
            <a:r>
              <a:rPr lang="en-US" b="0" i="0" u="none" strike="noStrike" baseline="0">
                <a:latin typeface="Segoe"/>
                <a:ea typeface="ＭＳ ゴシック"/>
              </a:rPr>
              <a:t>A task is usually considered to be on the critical path if its total float is zero (or occasionally, less than some specified amount). </a:t>
            </a:r>
          </a:p>
          <a:p>
            <a:pPr lvl="0" rtl="0"/>
            <a:r>
              <a:rPr lang="en-US" b="0" i="0" u="none" strike="noStrike" baseline="0">
                <a:latin typeface="Segoe"/>
                <a:ea typeface="ＭＳ ゴシック"/>
              </a:rPr>
              <a:t>Conversely, </a:t>
            </a:r>
            <a:r>
              <a:rPr lang="en-US" b="1" i="1" u="none" strike="noStrike" baseline="0">
                <a:latin typeface="Segoe"/>
                <a:ea typeface="ＭＳ ゴシック"/>
              </a:rPr>
              <a:t>noncritical tasks </a:t>
            </a:r>
            <a:r>
              <a:rPr lang="en-US" b="0" i="0" u="none" strike="noStrike" baseline="0">
                <a:latin typeface="Segoe"/>
                <a:ea typeface="ＭＳ ゴシック"/>
              </a:rPr>
              <a:t>have float greater than zero. Their start or finish dates can vary within their slack amounts without affecting the finish date of the project.</a:t>
            </a:r>
            <a:endParaRPr lang="en-US" b="0" i="0" u="none" strike="noStrike" baseline="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56</a:t>
            </a:fld>
            <a:endParaRPr lang="en-US" dirty="0"/>
          </a:p>
        </p:txBody>
      </p:sp>
    </p:spTree>
    <p:extLst>
      <p:ext uri="{BB962C8B-B14F-4D97-AF65-F5344CB8AC3E}">
        <p14:creationId xmlns:p14="http://schemas.microsoft.com/office/powerpoint/2010/main" val="17219493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Viewing Resource Allocations Over Time</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a:latin typeface="Segoe"/>
                <a:ea typeface="ＭＳ ゴシック"/>
              </a:rPr>
              <a:t>As a project manager, you are responsible for distributing work among the people and equipment resources of the project. </a:t>
            </a:r>
          </a:p>
          <a:p>
            <a:pPr lvl="0" rtl="0"/>
            <a:r>
              <a:rPr lang="en-US" b="1" i="1" u="none" strike="noStrike" baseline="0">
                <a:latin typeface="Segoe"/>
                <a:ea typeface="ＭＳ ゴシック"/>
              </a:rPr>
              <a:t>Allocation </a:t>
            </a:r>
            <a:r>
              <a:rPr lang="en-US" b="0" i="0" u="none" strike="noStrike" baseline="0">
                <a:latin typeface="Segoe"/>
                <a:ea typeface="ＭＳ ゴシック"/>
              </a:rPr>
              <a:t>is the portion of a resource’s capacity devoted to work on a specific task. </a:t>
            </a:r>
          </a:p>
          <a:p>
            <a:pPr lvl="0" rtl="0"/>
            <a:r>
              <a:rPr lang="en-US" b="0" i="0" u="none" strike="noStrike" baseline="0">
                <a:latin typeface="Segoe"/>
                <a:ea typeface="ＭＳ ゴシック"/>
              </a:rPr>
              <a:t>Allocation is how you manage these resources and their assignments over time.</a:t>
            </a:r>
          </a:p>
          <a:p>
            <a:pPr lvl="0" rtl="0"/>
            <a:r>
              <a:rPr lang="en-US" b="0" i="0" u="none" strike="noStrike" baseline="0">
                <a:latin typeface="Segoe"/>
                <a:ea typeface="ＭＳ ゴシック"/>
              </a:rPr>
              <a:t>You need to be able to review each resource’s allocation, identify any problems that are evident, and adjust allocations as needed. </a:t>
            </a:r>
          </a:p>
          <a:p>
            <a:pPr lvl="0" rtl="0"/>
            <a:r>
              <a:rPr lang="en-US" b="0" i="0" u="none" strike="noStrike" baseline="0">
                <a:latin typeface="Segoe"/>
                <a:ea typeface="ＭＳ ゴシック"/>
              </a:rPr>
              <a:t>In this exercise, you will review your resources to identify resource allocation issues.</a:t>
            </a:r>
            <a:endParaRPr lang="en-US" b="0" i="0" u="none" strike="noStrike" baseline="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57</a:t>
            </a:fld>
            <a:endParaRPr lang="en-US" dirty="0"/>
          </a:p>
        </p:txBody>
      </p:sp>
    </p:spTree>
    <p:extLst>
      <p:ext uri="{BB962C8B-B14F-4D97-AF65-F5344CB8AC3E}">
        <p14:creationId xmlns:p14="http://schemas.microsoft.com/office/powerpoint/2010/main" val="18534976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Explore Resource Allocations</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a:latin typeface="Segoe"/>
                <a:ea typeface="ＭＳ ゴシック"/>
              </a:rPr>
              <a:t>USE </a:t>
            </a:r>
            <a:r>
              <a:rPr lang="en-US" b="0" i="0" u="none" strike="noStrike" baseline="0">
                <a:latin typeface="Segoe"/>
                <a:ea typeface="ＭＳ ゴシック"/>
              </a:rPr>
              <a:t>the project schedule you created in the previous exercise.</a:t>
            </a:r>
          </a:p>
          <a:p>
            <a:pPr lvl="1" rtl="0"/>
            <a:r>
              <a:rPr lang="en-US" b="0" i="0" u="none" strike="noStrike" baseline="0">
                <a:latin typeface="Segoe"/>
                <a:ea typeface="ＭＳ ゴシック"/>
              </a:rPr>
              <a:t>1.	On the Task ribbon, in the View group, click the </a:t>
            </a:r>
            <a:r>
              <a:rPr lang="en-US" b="1" i="0" u="none" strike="noStrike" baseline="0">
                <a:latin typeface="Segoe"/>
                <a:ea typeface="ＭＳ ゴシック"/>
              </a:rPr>
              <a:t>down-arrow </a:t>
            </a:r>
            <a:r>
              <a:rPr lang="en-US" b="0" i="0" u="none" strike="noStrike" baseline="0">
                <a:latin typeface="Segoe"/>
                <a:ea typeface="ＭＳ ゴシック"/>
              </a:rPr>
              <a:t>under the </a:t>
            </a:r>
            <a:r>
              <a:rPr lang="en-US" b="1" i="0" u="none" strike="noStrike" baseline="0">
                <a:latin typeface="Segoe"/>
                <a:ea typeface="ＭＳ ゴシック"/>
              </a:rPr>
              <a:t>Gantt Chart</a:t>
            </a:r>
            <a:r>
              <a:rPr lang="en-US" b="0" i="0" u="none" strike="noStrike" baseline="0">
                <a:latin typeface="Segoe"/>
                <a:ea typeface="ＭＳ ゴシック"/>
              </a:rPr>
              <a:t> button. Select </a:t>
            </a:r>
            <a:r>
              <a:rPr lang="en-US" b="1" i="0" u="none" strike="noStrike" baseline="0">
                <a:latin typeface="Segoe"/>
                <a:ea typeface="ＭＳ ゴシック"/>
              </a:rPr>
              <a:t>More Views</a:t>
            </a:r>
            <a:r>
              <a:rPr lang="en-US" b="0" i="0" u="none" strike="noStrike" baseline="0">
                <a:latin typeface="Times New Roman"/>
                <a:ea typeface="ＭＳ ゴシック"/>
              </a:rPr>
              <a:t>.</a:t>
            </a:r>
          </a:p>
          <a:p>
            <a:pPr lvl="1" rtl="0"/>
            <a:r>
              <a:rPr lang="en-US" b="0" i="0" u="none" strike="noStrike" baseline="0">
                <a:latin typeface="Segoe"/>
                <a:ea typeface="ＭＳ ゴシック"/>
              </a:rPr>
              <a:t>2.	In the More Views dialog box, locate and select the </a:t>
            </a:r>
            <a:r>
              <a:rPr lang="en-US" b="1" i="0" u="none" strike="noStrike" baseline="0">
                <a:latin typeface="Segoe"/>
                <a:ea typeface="ＭＳ ゴシック"/>
              </a:rPr>
              <a:t>Resource Allocation </a:t>
            </a:r>
            <a:r>
              <a:rPr lang="en-US" b="0" i="0" u="none" strike="noStrike" baseline="0">
                <a:latin typeface="Segoe"/>
                <a:ea typeface="ＭＳ ゴシック"/>
              </a:rPr>
              <a:t>view. Click </a:t>
            </a:r>
            <a:r>
              <a:rPr lang="en-US" b="1" i="0" u="none" strike="noStrike" baseline="0">
                <a:latin typeface="Segoe"/>
                <a:ea typeface="ＭＳ ゴシック"/>
              </a:rPr>
              <a:t>Apply</a:t>
            </a:r>
            <a:r>
              <a:rPr lang="en-US" b="0" i="0" u="none" strike="noStrike" baseline="0">
                <a:latin typeface="Segoe"/>
                <a:ea typeface="ＭＳ ゴシック"/>
              </a:rPr>
              <a:t>. A split view appears: the Resource Usage view is on the top and the </a:t>
            </a:r>
            <a:r>
              <a:rPr lang="en-US" b="1" i="0" u="none" strike="noStrike" baseline="0">
                <a:latin typeface="Segoe"/>
                <a:ea typeface="ＭＳ ゴシック"/>
              </a:rPr>
              <a:t>Leveling </a:t>
            </a:r>
            <a:r>
              <a:rPr lang="en-US" b="0" i="0" u="none" strike="noStrike" baseline="0">
                <a:latin typeface="Segoe"/>
                <a:ea typeface="ＭＳ ゴシック"/>
              </a:rPr>
              <a:t>Gantt Chart view is at the bottom.</a:t>
            </a:r>
            <a:endParaRPr lang="en-US" b="0" i="0" u="none" strike="noStrike" baseline="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58</a:t>
            </a:fld>
            <a:endParaRPr lang="en-US" dirty="0"/>
          </a:p>
        </p:txBody>
      </p:sp>
    </p:spTree>
    <p:extLst>
      <p:ext uri="{BB962C8B-B14F-4D97-AF65-F5344CB8AC3E}">
        <p14:creationId xmlns:p14="http://schemas.microsoft.com/office/powerpoint/2010/main" val="31996523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Explore Resource Allocations</a:t>
            </a:r>
            <a:endParaRPr lang="en-US" b="0" i="0" u="none" strike="noStrike" baseline="0">
              <a:solidFill>
                <a:srgbClr val="009E49"/>
              </a:solidFill>
              <a:latin typeface="Times New Roman"/>
              <a:ea typeface="ＭＳ ゴシック"/>
            </a:endParaRPr>
          </a:p>
        </p:txBody>
      </p:sp>
      <p:pic>
        <p:nvPicPr>
          <p:cNvPr id="4" name="Picture 3" descr="0417.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17992" y="1600200"/>
            <a:ext cx="3268808" cy="4787900"/>
          </a:xfrm>
          <a:prstGeom prst="rect">
            <a:avLst/>
          </a:prstGeom>
        </p:spPr>
      </p:pic>
      <p:sp>
        <p:nvSpPr>
          <p:cNvPr id="3" name="Text Placeholder 2"/>
          <p:cNvSpPr>
            <a:spLocks noGrp="1"/>
          </p:cNvSpPr>
          <p:nvPr>
            <p:ph type="body" idx="1"/>
          </p:nvPr>
        </p:nvSpPr>
        <p:spPr/>
        <p:txBody>
          <a:bodyPr/>
          <a:lstStyle/>
          <a:p>
            <a:pPr lvl="1" rtl="0"/>
            <a:r>
              <a:rPr lang="en-US" b="0" i="0" u="none" strike="noStrike" baseline="0">
                <a:latin typeface="Segoe"/>
                <a:ea typeface="ＭＳ ゴシック"/>
              </a:rPr>
              <a:t>3.	Click the </a:t>
            </a:r>
            <a:r>
              <a:rPr lang="en-US" b="1" i="0" u="none" strike="noStrike" baseline="0">
                <a:latin typeface="Segoe"/>
                <a:ea typeface="ＭＳ ゴシック"/>
              </a:rPr>
              <a:t>Resource Name </a:t>
            </a:r>
            <a:r>
              <a:rPr lang="en-US" b="0" i="0" u="none" strike="noStrike" baseline="0">
                <a:latin typeface="Segoe"/>
                <a:ea typeface="ＭＳ ゴシック"/>
              </a:rPr>
              <a:t>column </a:t>
            </a:r>
            <a:br>
              <a:rPr lang="en-US" b="0" i="0" u="none" strike="noStrike" baseline="0">
                <a:latin typeface="Segoe"/>
                <a:ea typeface="ＭＳ ゴシック"/>
              </a:rPr>
            </a:br>
            <a:r>
              <a:rPr lang="en-US" b="0" i="0" u="none" strike="noStrike" baseline="0">
                <a:latin typeface="Segoe"/>
                <a:ea typeface="ＭＳ ゴシック"/>
              </a:rPr>
              <a:t>heading to highlight all cells in that </a:t>
            </a:r>
            <a:br>
              <a:rPr lang="en-US" b="0" i="0" u="none" strike="noStrike" baseline="0">
                <a:latin typeface="Segoe"/>
                <a:ea typeface="ＭＳ ゴシック"/>
              </a:rPr>
            </a:br>
            <a:r>
              <a:rPr lang="en-US" b="0" i="0" u="none" strike="noStrike" baseline="0">
                <a:latin typeface="Segoe"/>
                <a:ea typeface="ＭＳ ゴシック"/>
              </a:rPr>
              <a:t>field. Your screen should look </a:t>
            </a:r>
            <a:br>
              <a:rPr lang="en-US" b="0" i="0" u="none" strike="noStrike" baseline="0">
                <a:latin typeface="Segoe"/>
                <a:ea typeface="ＭＳ ゴシック"/>
              </a:rPr>
            </a:br>
            <a:r>
              <a:rPr lang="en-US" b="0" i="0" u="none" strike="noStrike" baseline="0">
                <a:latin typeface="Segoe"/>
                <a:ea typeface="ＭＳ ゴシック"/>
              </a:rPr>
              <a:t>similar to the figure at</a:t>
            </a:r>
            <a:r>
              <a:rPr lang="en-US" b="0" i="0" u="none" strike="noStrike">
                <a:latin typeface="Segoe"/>
                <a:ea typeface="ＭＳ ゴシック"/>
              </a:rPr>
              <a:t> right</a:t>
            </a:r>
            <a:r>
              <a:rPr lang="en-US" b="0" i="0" u="none" strike="noStrike" baseline="0">
                <a:latin typeface="Segoe"/>
                <a:ea typeface="ＭＳ ゴシック"/>
              </a:rPr>
              <a:t>.</a:t>
            </a:r>
          </a:p>
          <a:p>
            <a:pPr lvl="1" rtl="0"/>
            <a:r>
              <a:rPr lang="en-US" b="0" i="0" u="none" strike="noStrike" baseline="0">
                <a:latin typeface="Segoe"/>
                <a:ea typeface="ＭＳ ゴシック"/>
              </a:rPr>
              <a:t>4.	Click on the </a:t>
            </a:r>
            <a:r>
              <a:rPr lang="en-US" b="1" i="0" u="none" strike="noStrike" baseline="0">
                <a:latin typeface="Segoe"/>
                <a:ea typeface="ＭＳ ゴシック"/>
              </a:rPr>
              <a:t>View </a:t>
            </a:r>
            <a:r>
              <a:rPr lang="en-US" b="0" i="0" u="none" strike="noStrike" baseline="0">
                <a:latin typeface="Segoe"/>
                <a:ea typeface="ＭＳ ゴシック"/>
              </a:rPr>
              <a:t>tab. In the Data </a:t>
            </a:r>
            <a:br>
              <a:rPr lang="en-US" b="0" i="0" u="none" strike="noStrike" baseline="0">
                <a:latin typeface="Segoe"/>
                <a:ea typeface="ＭＳ ゴシック"/>
              </a:rPr>
            </a:br>
            <a:r>
              <a:rPr lang="en-US" b="0" i="0" u="none" strike="noStrike" baseline="0">
                <a:latin typeface="Segoe"/>
                <a:ea typeface="ＭＳ ゴシック"/>
              </a:rPr>
              <a:t>group, click the </a:t>
            </a:r>
            <a:r>
              <a:rPr lang="en-US" b="1" i="0" u="none" strike="noStrike" baseline="0">
                <a:latin typeface="Segoe"/>
                <a:ea typeface="ＭＳ ゴシック"/>
              </a:rPr>
              <a:t>Outline </a:t>
            </a:r>
            <a:r>
              <a:rPr lang="en-US" b="0" i="0" u="none" strike="noStrike" baseline="0">
                <a:latin typeface="Segoe"/>
                <a:ea typeface="ＭＳ ゴシック"/>
              </a:rPr>
              <a:t>button, </a:t>
            </a:r>
            <a:br>
              <a:rPr lang="en-US" b="0" i="0" u="none" strike="noStrike" baseline="0">
                <a:latin typeface="Segoe"/>
                <a:ea typeface="ＭＳ ゴシック"/>
              </a:rPr>
            </a:br>
            <a:r>
              <a:rPr lang="en-US" b="0" i="0" u="none" strike="noStrike" baseline="0">
                <a:latin typeface="Segoe"/>
                <a:ea typeface="ＭＳ ゴシック"/>
              </a:rPr>
              <a:t>and then select </a:t>
            </a:r>
            <a:r>
              <a:rPr lang="en-US" b="1" i="0" u="none" strike="noStrike" baseline="0">
                <a:latin typeface="Segoe"/>
                <a:ea typeface="ＭＳ ゴシック"/>
              </a:rPr>
              <a:t>Hide Subtasks</a:t>
            </a:r>
            <a:r>
              <a:rPr lang="en-US" b="0" i="0" u="none" strike="noStrike" baseline="0">
                <a:latin typeface="Segoe"/>
                <a:ea typeface="ＭＳ ゴシック"/>
              </a:rPr>
              <a:t>. </a:t>
            </a:r>
            <a:br>
              <a:rPr lang="en-US" b="0" i="0" u="none" strike="noStrike" baseline="0">
                <a:latin typeface="Segoe"/>
                <a:ea typeface="ＭＳ ゴシック"/>
              </a:rPr>
            </a:br>
            <a:r>
              <a:rPr lang="en-US" b="0" i="0" u="none" strike="noStrike" baseline="0">
                <a:latin typeface="Segoe"/>
                <a:ea typeface="ＭＳ ゴシック"/>
              </a:rPr>
              <a:t>Microsoft Project collapses the </a:t>
            </a:r>
            <a:br>
              <a:rPr lang="en-US" b="0" i="0" u="none" strike="noStrike" baseline="0">
                <a:latin typeface="Segoe"/>
                <a:ea typeface="ＭＳ ゴシック"/>
              </a:rPr>
            </a:br>
            <a:r>
              <a:rPr lang="en-US" b="0" i="0" u="none" strike="noStrike" baseline="0">
                <a:latin typeface="Segoe"/>
                <a:ea typeface="ＭＳ ゴシック"/>
              </a:rPr>
              <a:t>Resource Usage view.</a:t>
            </a:r>
            <a:endParaRPr lang="en-US" b="0" i="0" u="none" strike="noStrike" baseline="0">
              <a:latin typeface="Times New Roman"/>
              <a:ea typeface="ＭＳ ゴシック"/>
            </a:endParaRPr>
          </a:p>
        </p:txBody>
      </p:sp>
    </p:spTree>
    <p:extLst>
      <p:ext uri="{BB962C8B-B14F-4D97-AF65-F5344CB8AC3E}">
        <p14:creationId xmlns:p14="http://schemas.microsoft.com/office/powerpoint/2010/main" val="19456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Assigning a Task Calendar to an Individual Task</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dirty="0">
                <a:latin typeface="Segoe"/>
                <a:ea typeface="ＭＳ ゴシック"/>
              </a:rPr>
              <a:t>A </a:t>
            </a:r>
            <a:r>
              <a:rPr lang="en-US" b="1" i="1" u="none" strike="noStrike" baseline="0" dirty="0">
                <a:latin typeface="Segoe"/>
                <a:ea typeface="ＭＳ ゴシック"/>
              </a:rPr>
              <a:t>task calendar </a:t>
            </a:r>
            <a:r>
              <a:rPr lang="en-US" b="0" i="0" u="none" strike="noStrike" baseline="0" dirty="0">
                <a:latin typeface="Segoe"/>
                <a:ea typeface="ＭＳ ゴシック"/>
              </a:rPr>
              <a:t>is a base calendar used by a single task for scheduling. </a:t>
            </a:r>
            <a:r>
              <a:rPr lang="en-US" b="0" i="0" u="none" strike="noStrike" baseline="0" dirty="0">
                <a:solidFill>
                  <a:srgbClr val="FF0000"/>
                </a:solidFill>
                <a:latin typeface="Segoe"/>
                <a:ea typeface="ＭＳ ゴシック"/>
              </a:rPr>
              <a:t>It defines working and nonworking times for a task, regardless of settings in the project calendar</a:t>
            </a:r>
            <a:r>
              <a:rPr lang="en-US" b="0" i="0" u="none" strike="noStrike" baseline="0" dirty="0">
                <a:latin typeface="Segoe"/>
                <a:ea typeface="ＭＳ ゴシック"/>
              </a:rPr>
              <a:t>. </a:t>
            </a:r>
          </a:p>
          <a:p>
            <a:pPr lvl="0" rtl="0"/>
            <a:r>
              <a:rPr lang="en-US" b="0" i="0" u="none" strike="noStrike" baseline="0" dirty="0">
                <a:latin typeface="Segoe"/>
                <a:ea typeface="ＭＳ ゴシック"/>
              </a:rPr>
              <a:t>Task calendars are often used when a task must run overnight, occur on a specific weekday, or occur over a weekend. </a:t>
            </a:r>
          </a:p>
          <a:p>
            <a:pPr lvl="0" rtl="0"/>
            <a:r>
              <a:rPr lang="en-US" b="0" i="0" u="none" strike="noStrike" baseline="0" dirty="0">
                <a:latin typeface="Segoe"/>
                <a:ea typeface="ＭＳ ゴシック"/>
              </a:rPr>
              <a:t>Task calendars are beneficial when other base calendars–such as the 24 Hours or Night Shift–are too broad or too specific for the task requirements. </a:t>
            </a:r>
          </a:p>
          <a:p>
            <a:pPr lvl="0" rtl="0"/>
            <a:r>
              <a:rPr lang="en-US" b="0" i="0" u="none" strike="noStrike" baseline="0" dirty="0">
                <a:latin typeface="Segoe"/>
                <a:ea typeface="ＭＳ ゴシック"/>
              </a:rPr>
              <a:t>In this exercise, you create and assign a task calendar to a task that occurs outside normal working times–an overnight video shoot.</a:t>
            </a:r>
            <a:endParaRPr lang="en-US"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a:t>
            </a:fld>
            <a:endParaRPr lang="en-US" dirty="0"/>
          </a:p>
        </p:txBody>
      </p:sp>
    </p:spTree>
    <p:extLst>
      <p:ext uri="{BB962C8B-B14F-4D97-AF65-F5344CB8AC3E}">
        <p14:creationId xmlns:p14="http://schemas.microsoft.com/office/powerpoint/2010/main" val="11514089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Explore Resource Allocations</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a:latin typeface="Segoe"/>
                <a:ea typeface="ＭＳ ゴシック"/>
              </a:rPr>
              <a:t>5.	Press </a:t>
            </a:r>
            <a:r>
              <a:rPr lang="en-US" b="1" i="0" u="none" strike="noStrike" baseline="0">
                <a:latin typeface="Segoe"/>
                <a:ea typeface="ＭＳ ゴシック"/>
              </a:rPr>
              <a:t>Ctrl+Shift+F5</a:t>
            </a:r>
            <a:r>
              <a:rPr lang="en-US" b="0" i="0" u="none" strike="noStrike" baseline="0">
                <a:latin typeface="Segoe"/>
                <a:ea typeface="ＭＳ ゴシック"/>
              </a:rPr>
              <a:t>. The resources’ total work values over the project timescale appear in the grid on the right. In the Resource Name column, click the task name cell </a:t>
            </a:r>
            <a:r>
              <a:rPr lang="en-US" b="1" i="0" u="none" strike="noStrike" baseline="0">
                <a:latin typeface="Segoe"/>
                <a:ea typeface="ＭＳ ゴシック"/>
              </a:rPr>
              <a:t>Unassigned</a:t>
            </a:r>
            <a:r>
              <a:rPr lang="en-US" b="0" i="0" u="none" strike="noStrike" baseline="0">
                <a:latin typeface="Segoe"/>
                <a:ea typeface="ＭＳ ゴシック"/>
              </a:rPr>
              <a:t>. Your screen should look similar to the figure on the next slide. To the left of the Resource Usage view is the Usage Table, which shows the assignments grouped by resource, the total work assigned to each resource, and the work for each assignment. The outline format can be expanded and collapsed. The right side of the view contains assignment details (default setting is work) displayed on a timescale.</a:t>
            </a:r>
            <a:endParaRPr lang="en-US" b="0" i="0" u="none" strike="noStrike" baseline="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60</a:t>
            </a:fld>
            <a:endParaRPr lang="en-US" dirty="0"/>
          </a:p>
        </p:txBody>
      </p:sp>
    </p:spTree>
    <p:extLst>
      <p:ext uri="{BB962C8B-B14F-4D97-AF65-F5344CB8AC3E}">
        <p14:creationId xmlns:p14="http://schemas.microsoft.com/office/powerpoint/2010/main" val="6608833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a:ea typeface="ＭＳ ゴシック"/>
              </a:rPr>
              <a:t>Step by Step: Explore Resource Allocations</a:t>
            </a:r>
            <a:endParaRPr lang="en-US"/>
          </a:p>
        </p:txBody>
      </p:sp>
      <p:sp>
        <p:nvSpPr>
          <p:cNvPr id="4" name="Date Placeholder 3"/>
          <p:cNvSpPr>
            <a:spLocks noGrp="1"/>
          </p:cNvSpPr>
          <p:nvPr>
            <p:ph type="dt" sz="half" idx="10"/>
          </p:nvPr>
        </p:nvSpPr>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61</a:t>
            </a:fld>
            <a:endParaRPr lang="en-US" dirty="0"/>
          </a:p>
        </p:txBody>
      </p:sp>
      <p:pic>
        <p:nvPicPr>
          <p:cNvPr id="7" name="Picture 6" descr="0418.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2600" y="1905000"/>
            <a:ext cx="5816600" cy="3795704"/>
          </a:xfrm>
          <a:prstGeom prst="rect">
            <a:avLst/>
          </a:prstGeom>
        </p:spPr>
      </p:pic>
    </p:spTree>
    <p:extLst>
      <p:ext uri="{BB962C8B-B14F-4D97-AF65-F5344CB8AC3E}">
        <p14:creationId xmlns:p14="http://schemas.microsoft.com/office/powerpoint/2010/main" val="41372777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Explore Resource Allocations</a:t>
            </a:r>
            <a:endParaRPr lang="en-US" b="0" i="0" u="none" strike="noStrike" baseline="0">
              <a:solidFill>
                <a:srgbClr val="009E49"/>
              </a:solidFill>
              <a:latin typeface="Times New Roman"/>
              <a:ea typeface="ＭＳ ゴシック"/>
            </a:endParaRPr>
          </a:p>
        </p:txBody>
      </p:sp>
      <p:pic>
        <p:nvPicPr>
          <p:cNvPr id="4" name="Picture 3" descr="041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0400" y="2667000"/>
            <a:ext cx="5553910" cy="3297634"/>
          </a:xfrm>
          <a:prstGeom prst="rect">
            <a:avLst/>
          </a:prstGeom>
        </p:spPr>
      </p:pic>
      <p:sp>
        <p:nvSpPr>
          <p:cNvPr id="3" name="Text Placeholder 2"/>
          <p:cNvSpPr>
            <a:spLocks noGrp="1"/>
          </p:cNvSpPr>
          <p:nvPr>
            <p:ph type="body" idx="1"/>
          </p:nvPr>
        </p:nvSpPr>
        <p:spPr>
          <a:xfrm>
            <a:off x="457200" y="1524000"/>
            <a:ext cx="8229600" cy="4953000"/>
          </a:xfrm>
        </p:spPr>
        <p:txBody>
          <a:bodyPr/>
          <a:lstStyle/>
          <a:p>
            <a:pPr lvl="1" rtl="0"/>
            <a:r>
              <a:rPr lang="en-US" sz="2000" b="0" i="0" u="none" strike="noStrike" baseline="0">
                <a:latin typeface="Segoe"/>
                <a:ea typeface="ＭＳ ゴシック"/>
              </a:rPr>
              <a:t>6.	Auto fit the </a:t>
            </a:r>
            <a:r>
              <a:rPr lang="en-US" sz="2000" b="1" i="0" u="none" strike="noStrike" baseline="0">
                <a:latin typeface="Segoe"/>
                <a:ea typeface="ＭＳ ゴシック"/>
              </a:rPr>
              <a:t>Resource Name </a:t>
            </a:r>
            <a:r>
              <a:rPr lang="en-US" sz="2000" b="0" i="0" u="none" strike="noStrike" baseline="0">
                <a:latin typeface="Segoe"/>
                <a:ea typeface="ＭＳ ゴシック"/>
              </a:rPr>
              <a:t>and </a:t>
            </a:r>
            <a:r>
              <a:rPr lang="en-US" sz="2000" b="1" i="0" u="none" strike="noStrike" baseline="0">
                <a:latin typeface="Segoe"/>
                <a:ea typeface="ＭＳ ゴシック"/>
              </a:rPr>
              <a:t>Work </a:t>
            </a:r>
            <a:r>
              <a:rPr lang="en-US" sz="2000" b="0" i="0" u="none" strike="noStrike" baseline="0">
                <a:latin typeface="Segoe"/>
                <a:ea typeface="ＭＳ ゴシック"/>
              </a:rPr>
              <a:t>columns. Then, in the Resource Name column, click on the </a:t>
            </a:r>
            <a:r>
              <a:rPr lang="en-US" sz="2000" b="1" i="0" u="none" strike="noStrike" baseline="0">
                <a:latin typeface="Segoe"/>
                <a:ea typeface="ＭＳ ゴシック"/>
              </a:rPr>
              <a:t>name of resource 3</a:t>
            </a:r>
            <a:r>
              <a:rPr lang="en-US" sz="2000" b="0" i="0" u="none" strike="noStrike" baseline="0">
                <a:latin typeface="Segoe"/>
                <a:ea typeface="ＭＳ ゴシック"/>
              </a:rPr>
              <a:t>, Jeff Pike. Note at the bottom of the screen, the Leveling Gantt view shows the actual tasks to which Jeff is assigned.</a:t>
            </a:r>
          </a:p>
          <a:p>
            <a:pPr lvl="1" rtl="0"/>
            <a:r>
              <a:rPr lang="en-US" sz="2000" b="0" i="0" u="none" strike="noStrike" baseline="0">
                <a:latin typeface="Segoe"/>
                <a:ea typeface="ＭＳ ゴシック"/>
              </a:rPr>
              <a:t>7.	Click the </a:t>
            </a:r>
            <a:r>
              <a:rPr lang="en-US" sz="2000" b="1" i="0" u="none" strike="noStrike" baseline="0">
                <a:latin typeface="Segoe"/>
                <a:ea typeface="ＭＳ ゴシック"/>
              </a:rPr>
              <a:t>View </a:t>
            </a:r>
            <a:r>
              <a:rPr lang="en-US" sz="2000" b="0" i="0" u="none" strike="noStrike" baseline="0">
                <a:latin typeface="Segoe"/>
                <a:ea typeface="ＭＳ ゴシック"/>
              </a:rPr>
              <a:t>tab. </a:t>
            </a:r>
            <a:br>
              <a:rPr lang="en-US" sz="2000" b="0" i="0" u="none" strike="noStrike" baseline="0">
                <a:latin typeface="Segoe"/>
                <a:ea typeface="ＭＳ ゴシック"/>
              </a:rPr>
            </a:br>
            <a:r>
              <a:rPr lang="en-US" sz="2000" b="0" i="0" u="none" strike="noStrike" baseline="0">
                <a:latin typeface="Segoe"/>
                <a:ea typeface="ＭＳ ゴシック"/>
              </a:rPr>
              <a:t>In the Zoom group, </a:t>
            </a:r>
            <a:br>
              <a:rPr lang="en-US" sz="2000" b="0" i="0" u="none" strike="noStrike" baseline="0">
                <a:latin typeface="Segoe"/>
                <a:ea typeface="ＭＳ ゴシック"/>
              </a:rPr>
            </a:br>
            <a:r>
              <a:rPr lang="en-US" sz="2000" b="0" i="0" u="none" strike="noStrike" baseline="0">
                <a:latin typeface="Segoe"/>
                <a:ea typeface="ＭＳ ゴシック"/>
              </a:rPr>
              <a:t>click the </a:t>
            </a:r>
            <a:r>
              <a:rPr lang="en-US" sz="2000" b="1" i="0" u="none" strike="noStrike" baseline="0">
                <a:latin typeface="Segoe"/>
                <a:ea typeface="ＭＳ ゴシック"/>
              </a:rPr>
              <a:t>down-</a:t>
            </a:r>
            <a:br>
              <a:rPr lang="en-US" sz="2000" b="1" i="0" u="none" strike="noStrike" baseline="0">
                <a:latin typeface="Segoe"/>
                <a:ea typeface="ＭＳ ゴシック"/>
              </a:rPr>
            </a:br>
            <a:r>
              <a:rPr lang="en-US" sz="2000" b="1" i="0" u="none" strike="noStrike" baseline="0">
                <a:latin typeface="Segoe"/>
                <a:ea typeface="ＭＳ ゴシック"/>
              </a:rPr>
              <a:t>arrow </a:t>
            </a:r>
            <a:r>
              <a:rPr lang="en-US" sz="2000" b="0" i="0" u="none" strike="noStrike" baseline="0">
                <a:latin typeface="Segoe"/>
                <a:ea typeface="ＭＳ ゴシック"/>
              </a:rPr>
              <a:t>below to the </a:t>
            </a:r>
            <a:br>
              <a:rPr lang="en-US" sz="2000" b="0" i="0" u="none" strike="noStrike" baseline="0">
                <a:latin typeface="Segoe"/>
                <a:ea typeface="ＭＳ ゴシック"/>
              </a:rPr>
            </a:br>
            <a:r>
              <a:rPr lang="en-US" sz="2000" b="1" i="0" u="none" strike="noStrike" baseline="0">
                <a:latin typeface="Segoe"/>
                <a:ea typeface="ＭＳ ゴシック"/>
              </a:rPr>
              <a:t>Timescale units </a:t>
            </a:r>
            <a:br>
              <a:rPr lang="en-US" sz="2000" b="1" i="0" u="none" strike="noStrike" baseline="0">
                <a:latin typeface="Segoe"/>
                <a:ea typeface="ＭＳ ゴシック"/>
              </a:rPr>
            </a:br>
            <a:r>
              <a:rPr lang="en-US" sz="2000" b="0" i="0" u="none" strike="noStrike" baseline="0">
                <a:latin typeface="Segoe"/>
                <a:ea typeface="ＭＳ ゴシック"/>
              </a:rPr>
              <a:t>box and select </a:t>
            </a:r>
            <a:br>
              <a:rPr lang="en-US" sz="2000" b="0" i="0" u="none" strike="noStrike" baseline="0">
                <a:latin typeface="Segoe"/>
                <a:ea typeface="ＭＳ ゴシック"/>
              </a:rPr>
            </a:br>
            <a:r>
              <a:rPr lang="en-US" sz="2000" b="1" i="0" u="none" strike="noStrike" baseline="0">
                <a:latin typeface="Segoe"/>
                <a:ea typeface="ＭＳ ゴシック"/>
              </a:rPr>
              <a:t>Months</a:t>
            </a:r>
            <a:r>
              <a:rPr lang="en-US" sz="2000" b="0" i="0" u="none" strike="noStrike" baseline="0">
                <a:latin typeface="Segoe"/>
                <a:ea typeface="ＭＳ ゴシック"/>
              </a:rPr>
              <a:t>. The time-</a:t>
            </a:r>
            <a:br>
              <a:rPr lang="en-US" sz="2000" b="0" i="0" u="none" strike="noStrike" baseline="0">
                <a:latin typeface="Segoe"/>
                <a:ea typeface="ＭＳ ゴシック"/>
              </a:rPr>
            </a:br>
            <a:r>
              <a:rPr lang="en-US" sz="2000" b="0" i="0" u="none" strike="noStrike" baseline="0">
                <a:latin typeface="Segoe"/>
                <a:ea typeface="ＭＳ ゴシック"/>
              </a:rPr>
              <a:t>scaled grid now </a:t>
            </a:r>
            <a:br>
              <a:rPr lang="en-US" sz="2000" b="0" i="0" u="none" strike="noStrike" baseline="0">
                <a:latin typeface="Segoe"/>
                <a:ea typeface="ＭＳ ゴシック"/>
              </a:rPr>
            </a:br>
            <a:r>
              <a:rPr lang="en-US" sz="2000" b="0" i="0" u="none" strike="noStrike" baseline="0">
                <a:latin typeface="Segoe"/>
                <a:ea typeface="ＭＳ ゴシック"/>
              </a:rPr>
              <a:t>shows work values </a:t>
            </a:r>
            <a:br>
              <a:rPr lang="en-US" sz="2000" b="0" i="0" u="none" strike="noStrike" baseline="0">
                <a:latin typeface="Segoe"/>
                <a:ea typeface="ＭＳ ゴシック"/>
              </a:rPr>
            </a:br>
            <a:r>
              <a:rPr lang="en-US" sz="2000" b="0" i="0" u="none" strike="noStrike" baseline="0">
                <a:latin typeface="Segoe"/>
                <a:ea typeface="ＭＳ ゴシック"/>
              </a:rPr>
              <a:t>per month. Your </a:t>
            </a:r>
            <a:br>
              <a:rPr lang="en-US" sz="2000" b="0" i="0" u="none" strike="noStrike" baseline="0">
                <a:latin typeface="Segoe"/>
                <a:ea typeface="ＭＳ ゴシック"/>
              </a:rPr>
            </a:br>
            <a:r>
              <a:rPr lang="en-US" sz="2000" b="0" i="0" u="none" strike="noStrike" baseline="0">
                <a:latin typeface="Segoe"/>
                <a:ea typeface="ＭＳ ゴシック"/>
              </a:rPr>
              <a:t>screen should look similar to the figure above.</a:t>
            </a:r>
          </a:p>
        </p:txBody>
      </p:sp>
      <p:sp>
        <p:nvSpPr>
          <p:cNvPr id="5"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6"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7"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62</a:t>
            </a:fld>
            <a:endParaRPr lang="en-US" dirty="0"/>
          </a:p>
        </p:txBody>
      </p:sp>
    </p:spTree>
    <p:extLst>
      <p:ext uri="{BB962C8B-B14F-4D97-AF65-F5344CB8AC3E}">
        <p14:creationId xmlns:p14="http://schemas.microsoft.com/office/powerpoint/2010/main" val="38630691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Explore Resource Allocations</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a:latin typeface="Segoe"/>
                <a:ea typeface="ＭＳ ゴシック"/>
              </a:rPr>
              <a:t>8.	</a:t>
            </a:r>
            <a:r>
              <a:rPr lang="en-US" b="1" i="0" u="none" strike="noStrike" baseline="0">
                <a:latin typeface="Segoe"/>
                <a:ea typeface="ＭＳ ゴシック"/>
              </a:rPr>
              <a:t>SAVE </a:t>
            </a:r>
            <a:r>
              <a:rPr lang="en-US" b="0" i="0" u="none" strike="noStrike" baseline="0">
                <a:latin typeface="Segoe"/>
                <a:ea typeface="ＭＳ ゴシック"/>
              </a:rPr>
              <a:t>the project schedule. </a:t>
            </a:r>
            <a:r>
              <a:rPr lang="en-US" b="1" i="0" u="none" strike="noStrike" baseline="0">
                <a:latin typeface="Segoe"/>
                <a:ea typeface="ＭＳ ゴシック"/>
              </a:rPr>
              <a:t>CLOSE </a:t>
            </a:r>
            <a:r>
              <a:rPr lang="en-US" b="0" i="0" u="none" strike="noStrike" baseline="0">
                <a:latin typeface="Segoe"/>
                <a:ea typeface="ＭＳ ゴシック"/>
              </a:rPr>
              <a:t>the project schedule.</a:t>
            </a:r>
          </a:p>
          <a:p>
            <a:pPr lvl="0" rtl="0"/>
            <a:r>
              <a:rPr lang="en-US" b="1" i="0" u="none" strike="noStrike" baseline="0">
                <a:latin typeface="Segoe"/>
                <a:ea typeface="ＭＳ ゴシック"/>
              </a:rPr>
              <a:t>PAUSE. </a:t>
            </a:r>
            <a:r>
              <a:rPr lang="en-US" b="0" i="0" u="none" strike="noStrike" baseline="0">
                <a:latin typeface="Segoe"/>
                <a:ea typeface="ＭＳ ゴシック"/>
              </a:rPr>
              <a:t>If you are continuing to the next lesson, keep Project open. If you are not continuing to additional lessons, close Project.</a:t>
            </a:r>
          </a:p>
          <a:p>
            <a:pPr lvl="0" rtl="0"/>
            <a:r>
              <a:rPr lang="en-US" b="0" i="0" u="none" strike="noStrike" baseline="0">
                <a:latin typeface="Segoe"/>
                <a:ea typeface="ＭＳ ゴシック"/>
              </a:rPr>
              <a:t>As the project manager, the decisions you make regarding task assignments affect the workloads of the resources on the project. </a:t>
            </a:r>
            <a:endParaRPr lang="en-US" b="0" i="0" u="none" strike="noStrike" baseline="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63</a:t>
            </a:fld>
            <a:endParaRPr lang="en-US" dirty="0"/>
          </a:p>
        </p:txBody>
      </p:sp>
    </p:spTree>
    <p:extLst>
      <p:ext uri="{BB962C8B-B14F-4D97-AF65-F5344CB8AC3E}">
        <p14:creationId xmlns:p14="http://schemas.microsoft.com/office/powerpoint/2010/main" val="10716749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Explore Resource Allocations</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a:latin typeface="Segoe"/>
                <a:ea typeface="ＭＳ ゴシック"/>
              </a:rPr>
              <a:t>Every resource is said to be in one of three states of allocation:</a:t>
            </a:r>
          </a:p>
          <a:p>
            <a:pPr lvl="0" rtl="0"/>
            <a:r>
              <a:rPr lang="en-US" b="1" i="1" u="none" strike="noStrike" baseline="0">
                <a:latin typeface="Segoe"/>
                <a:ea typeface="ＭＳ ゴシック"/>
              </a:rPr>
              <a:t>Under allocated—</a:t>
            </a:r>
            <a:r>
              <a:rPr lang="en-US" b="0" i="0" u="none" strike="noStrike" baseline="0">
                <a:latin typeface="Segoe"/>
                <a:ea typeface="ＭＳ ゴシック"/>
              </a:rPr>
              <a:t>the work assigned to a resource is less than the resource’s maximum capacity. For example, a full-time resource who has only 20 hours of work assigned in a 40-hour work week is under allocated.</a:t>
            </a:r>
          </a:p>
          <a:p>
            <a:pPr lvl="0" rtl="0"/>
            <a:r>
              <a:rPr lang="en-US" b="1" i="1" u="none" strike="noStrike" baseline="0">
                <a:latin typeface="Segoe"/>
                <a:ea typeface="ＭＳ ゴシック"/>
              </a:rPr>
              <a:t>Fully allocated—</a:t>
            </a:r>
            <a:r>
              <a:rPr lang="en-US" b="0" i="0" u="none" strike="noStrike" baseline="0">
                <a:latin typeface="Segoe"/>
                <a:ea typeface="ＭＳ ゴシック"/>
              </a:rPr>
              <a:t>the condition of a resource when the total work of its task assignments is exactly equal to that resource’s work capacity. For example, a full-time resource assigned to work 40 hours per week is fully allocated.</a:t>
            </a:r>
          </a:p>
          <a:p>
            <a:pPr lvl="0" rtl="0"/>
            <a:r>
              <a:rPr lang="en-US" b="1" i="1" u="none" strike="noStrike" baseline="0">
                <a:latin typeface="Segoe"/>
                <a:ea typeface="ＭＳ ゴシック"/>
              </a:rPr>
              <a:t>Over allocated—</a:t>
            </a:r>
            <a:r>
              <a:rPr lang="en-US" b="0" i="0" u="none" strike="noStrike" baseline="0">
                <a:latin typeface="Segoe"/>
                <a:ea typeface="ＭＳ ゴシック"/>
              </a:rPr>
              <a:t>the work assigned to a resource is more than the resource’s maximum capacity. For example, a full-time resource that has 55 hours of work assigned in a 40-hour work week is over allocated. </a:t>
            </a:r>
            <a:endParaRPr lang="en-US" b="0" i="0" u="none" strike="noStrike" baseline="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64</a:t>
            </a:fld>
            <a:endParaRPr lang="en-US" dirty="0"/>
          </a:p>
        </p:txBody>
      </p:sp>
    </p:spTree>
    <p:extLst>
      <p:ext uri="{BB962C8B-B14F-4D97-AF65-F5344CB8AC3E}">
        <p14:creationId xmlns:p14="http://schemas.microsoft.com/office/powerpoint/2010/main" val="16092377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Explore Resource Allocations</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a:latin typeface="Segoe"/>
                <a:ea typeface="ＭＳ ゴシック"/>
              </a:rPr>
              <a:t>Allocating resources takes a combination of skill and common sense. </a:t>
            </a:r>
          </a:p>
          <a:p>
            <a:pPr lvl="0" rtl="0"/>
            <a:r>
              <a:rPr lang="en-US" b="0" i="0" u="none" strike="noStrike" baseline="0">
                <a:latin typeface="Segoe"/>
                <a:ea typeface="ＭＳ ゴシック"/>
              </a:rPr>
              <a:t>It might seem straight-forward to say that all resources should be fully allocated all of the time, but this is not always possible, practical, or even desirable. </a:t>
            </a:r>
          </a:p>
          <a:p>
            <a:pPr lvl="0" rtl="0"/>
            <a:r>
              <a:rPr lang="en-US" b="0" i="0" u="none" strike="noStrike" baseline="0">
                <a:latin typeface="Segoe"/>
                <a:ea typeface="ＭＳ ゴシック"/>
              </a:rPr>
              <a:t>There are situations in which over allocation or under allocation is quite acceptable. As the project manager, you must learn how to identify allocation problems and how to handle them.</a:t>
            </a:r>
            <a:endParaRPr lang="en-US" b="0" i="0" u="none" strike="noStrike" baseline="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65</a:t>
            </a:fld>
            <a:endParaRPr lang="en-US" dirty="0"/>
          </a:p>
        </p:txBody>
      </p:sp>
    </p:spTree>
    <p:extLst>
      <p:ext uri="{BB962C8B-B14F-4D97-AF65-F5344CB8AC3E}">
        <p14:creationId xmlns:p14="http://schemas.microsoft.com/office/powerpoint/2010/main" val="33972325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Explore Resource Allocations</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a:latin typeface="Segoe"/>
                <a:ea typeface="ＭＳ ゴシック"/>
              </a:rPr>
              <a:t>You might want to also keep the following points in mind when reviewing resource allocation:</a:t>
            </a:r>
          </a:p>
          <a:p>
            <a:pPr lvl="0" rtl="0"/>
            <a:r>
              <a:rPr lang="en-US" b="0" i="0" u="none" strike="noStrike" baseline="0">
                <a:latin typeface="Segoe"/>
                <a:ea typeface="ＭＳ ゴシック"/>
              </a:rPr>
              <a:t>In the Resource Usage view, the default table is the Usage table. You can display other table views by clicking the View tab, then clicking Usage in the Table command group and selecting the table you want to display.</a:t>
            </a:r>
          </a:p>
          <a:p>
            <a:pPr lvl="0" rtl="0"/>
            <a:r>
              <a:rPr lang="en-US" b="0" i="0" u="none" strike="noStrike" baseline="0">
                <a:latin typeface="Segoe"/>
                <a:ea typeface="ＭＳ ゴシック"/>
              </a:rPr>
              <a:t>Work values are the default in the time-scaled grid of the Resource Usage view. To display other assignment values, such as cost, click the </a:t>
            </a:r>
            <a:r>
              <a:rPr lang="en-US" b="1" i="0" u="none" strike="noStrike" baseline="0">
                <a:latin typeface="Segoe"/>
                <a:ea typeface="ＭＳ ゴシック"/>
              </a:rPr>
              <a:t>Format </a:t>
            </a:r>
            <a:r>
              <a:rPr lang="en-US" b="0" i="0" u="none" strike="noStrike" baseline="0">
                <a:latin typeface="Segoe"/>
                <a:ea typeface="ＭＳ ゴシック"/>
              </a:rPr>
              <a:t>tab, then click </a:t>
            </a:r>
            <a:r>
              <a:rPr lang="en-US" b="1" i="0" u="none" strike="noStrike" baseline="0">
                <a:latin typeface="Segoe"/>
                <a:ea typeface="ＭＳ ゴシック"/>
              </a:rPr>
              <a:t>Details</a:t>
            </a:r>
            <a:r>
              <a:rPr lang="en-US" b="0" i="0" u="none" strike="noStrike" baseline="0">
                <a:latin typeface="Segoe"/>
                <a:ea typeface="ＭＳ ゴシック"/>
              </a:rPr>
              <a:t>, and select the value you want to display.</a:t>
            </a:r>
            <a:endParaRPr lang="en-US" b="0" i="0" u="none" strike="noStrike" baseline="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66</a:t>
            </a:fld>
            <a:endParaRPr lang="en-US" dirty="0"/>
          </a:p>
        </p:txBody>
      </p:sp>
    </p:spTree>
    <p:extLst>
      <p:ext uri="{BB962C8B-B14F-4D97-AF65-F5344CB8AC3E}">
        <p14:creationId xmlns:p14="http://schemas.microsoft.com/office/powerpoint/2010/main" val="39346347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Skill Summary</a:t>
            </a:r>
            <a:endParaRPr lang="en-US" b="0" i="0" u="none" strike="noStrike" baseline="0">
              <a:solidFill>
                <a:srgbClr val="009E49"/>
              </a:solidFill>
              <a:latin typeface="Times New Roman"/>
              <a:ea typeface="ＭＳ ゴシック"/>
            </a:endParaRPr>
          </a:p>
        </p:txBody>
      </p:sp>
      <p:pic>
        <p:nvPicPr>
          <p:cNvPr id="4" name="Picture 3" descr="0400.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1676400"/>
            <a:ext cx="8195733" cy="3164922"/>
          </a:xfrm>
          <a:prstGeom prst="rect">
            <a:avLst/>
          </a:prstGeom>
        </p:spPr>
      </p:pic>
      <p:sp>
        <p:nvSpPr>
          <p:cNvPr id="5"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6"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7"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67</a:t>
            </a:fld>
            <a:endParaRPr lang="en-US" dirty="0"/>
          </a:p>
        </p:txBody>
      </p:sp>
    </p:spTree>
    <p:extLst>
      <p:ext uri="{BB962C8B-B14F-4D97-AF65-F5344CB8AC3E}">
        <p14:creationId xmlns:p14="http://schemas.microsoft.com/office/powerpoint/2010/main" val="2473877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Apply a Task Calendar to an Individual Task</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dirty="0">
                <a:latin typeface="Segoe"/>
                <a:ea typeface="ＭＳ ゴシック"/>
              </a:rPr>
              <a:t>GET READY. OPEN </a:t>
            </a:r>
            <a:r>
              <a:rPr lang="en-US" b="1" i="1" u="none" strike="noStrike" baseline="0" dirty="0">
                <a:latin typeface="Segoe"/>
                <a:ea typeface="ＭＳ ゴシック"/>
              </a:rPr>
              <a:t>Don Funk Music Video 4M</a:t>
            </a:r>
            <a:r>
              <a:rPr lang="en-US" b="0" i="0" u="none" strike="noStrike" baseline="0" dirty="0">
                <a:latin typeface="Segoe"/>
                <a:ea typeface="ＭＳ ゴシック"/>
              </a:rPr>
              <a:t>. </a:t>
            </a:r>
            <a:r>
              <a:rPr lang="en-US" b="1" i="0" u="none" strike="noStrike" baseline="0" dirty="0">
                <a:latin typeface="Segoe"/>
                <a:ea typeface="ＭＳ ゴシック"/>
              </a:rPr>
              <a:t>SAVE </a:t>
            </a:r>
            <a:r>
              <a:rPr lang="en-US" b="0" i="0" u="none" strike="noStrike" baseline="0" dirty="0">
                <a:latin typeface="Segoe"/>
                <a:ea typeface="ＭＳ ゴシック"/>
              </a:rPr>
              <a:t>the file as </a:t>
            </a:r>
            <a:r>
              <a:rPr lang="en-US" b="1" i="1" u="none" strike="noStrike" baseline="0" dirty="0">
                <a:latin typeface="Segoe"/>
                <a:ea typeface="ＭＳ ゴシック"/>
              </a:rPr>
              <a:t>Don Funk Music Video 4</a:t>
            </a:r>
            <a:r>
              <a:rPr lang="en-US" b="0" i="0" u="none" strike="noStrike" baseline="0" dirty="0">
                <a:latin typeface="Times New Roman"/>
                <a:ea typeface="ＭＳ ゴシック"/>
              </a:rPr>
              <a:t>.</a:t>
            </a:r>
          </a:p>
          <a:p>
            <a:pPr lvl="1" rtl="0"/>
            <a:r>
              <a:rPr lang="en-US" b="0" i="0" u="none" strike="noStrike" baseline="0" dirty="0">
                <a:latin typeface="Segoe"/>
                <a:ea typeface="ＭＳ ゴシック"/>
              </a:rPr>
              <a:t>1.	Click the </a:t>
            </a:r>
            <a:r>
              <a:rPr lang="en-US" b="1" i="0" u="none" strike="noStrike" baseline="0" dirty="0">
                <a:latin typeface="Segoe"/>
                <a:ea typeface="ＭＳ ゴシック"/>
              </a:rPr>
              <a:t>Project </a:t>
            </a:r>
            <a:r>
              <a:rPr lang="en-US" b="0" i="0" u="none" strike="noStrike" baseline="0" dirty="0">
                <a:latin typeface="Segoe"/>
                <a:ea typeface="ＭＳ ゴシック"/>
              </a:rPr>
              <a:t>tab then click </a:t>
            </a:r>
            <a:r>
              <a:rPr lang="en-US" b="1" i="0" u="none" strike="noStrike" baseline="0" dirty="0">
                <a:latin typeface="Segoe"/>
                <a:ea typeface="ＭＳ ゴシック"/>
              </a:rPr>
              <a:t>Change Working Time</a:t>
            </a:r>
            <a:r>
              <a:rPr lang="en-US" b="0" i="0" u="none" strike="noStrike" baseline="0" dirty="0">
                <a:latin typeface="Segoe"/>
                <a:ea typeface="ＭＳ ゴシック"/>
              </a:rPr>
              <a:t>. The Change Working Time dialog box is activated.</a:t>
            </a:r>
          </a:p>
          <a:p>
            <a:pPr lvl="1"/>
            <a:r>
              <a:rPr lang="en-US" dirty="0">
                <a:latin typeface="Segoe"/>
                <a:ea typeface="ＭＳ ゴシック"/>
              </a:rPr>
              <a:t>2.	In the Change Working Time dialog box, click the </a:t>
            </a:r>
            <a:r>
              <a:rPr lang="en-US" b="1" dirty="0">
                <a:latin typeface="Segoe"/>
                <a:ea typeface="ＭＳ ゴシック"/>
              </a:rPr>
              <a:t>Create New Calendar button</a:t>
            </a:r>
            <a:r>
              <a:rPr lang="en-US" dirty="0">
                <a:latin typeface="Segoe"/>
                <a:ea typeface="ＭＳ ゴシック"/>
              </a:rPr>
              <a:t>. The Create new base calendar dialog box appears as shown in figure on slide 4.</a:t>
            </a:r>
          </a:p>
          <a:p>
            <a:pPr lvl="1"/>
            <a:r>
              <a:rPr lang="en-US" dirty="0">
                <a:latin typeface="Segoe"/>
                <a:ea typeface="ＭＳ ゴシック"/>
              </a:rPr>
              <a:t>3.	In the Name box, type </a:t>
            </a:r>
            <a:r>
              <a:rPr lang="en-US" b="1" dirty="0">
                <a:latin typeface="Segoe"/>
                <a:ea typeface="ＭＳ ゴシック"/>
              </a:rPr>
              <a:t>Overnight Beach Filming</a:t>
            </a:r>
            <a:r>
              <a:rPr lang="en-US" dirty="0">
                <a:latin typeface="Segoe"/>
                <a:ea typeface="ＭＳ ゴシック"/>
              </a:rPr>
              <a:t>. One of the scenes for the video will be shot during the overnight hours on a public beach.</a:t>
            </a:r>
            <a:endParaRPr lang="en-US" dirty="0">
              <a:latin typeface="Times New Roman"/>
              <a:ea typeface="ＭＳ ゴシック"/>
            </a:endParaRPr>
          </a:p>
          <a:p>
            <a:pPr lvl="1" rtl="0"/>
            <a:endParaRPr lang="en-US"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a:t>
            </a:fld>
            <a:endParaRPr lang="en-US" dirty="0"/>
          </a:p>
        </p:txBody>
      </p:sp>
    </p:spTree>
    <p:extLst>
      <p:ext uri="{BB962C8B-B14F-4D97-AF65-F5344CB8AC3E}">
        <p14:creationId xmlns:p14="http://schemas.microsoft.com/office/powerpoint/2010/main" val="2641356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Apply a Task Calendar to an Individual Task</a:t>
            </a:r>
            <a:endParaRPr lang="en-US" b="0" i="0" u="none" strike="noStrike" baseline="0">
              <a:solidFill>
                <a:srgbClr val="009E49"/>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a:latin typeface="Segoe"/>
                <a:ea typeface="ＭＳ ゴシック"/>
              </a:rPr>
              <a:t>4.	If it is not already selected, click the </a:t>
            </a:r>
            <a:r>
              <a:rPr lang="en-US" b="1" i="0" u="none" strike="noStrike" baseline="0">
                <a:latin typeface="Segoe"/>
                <a:ea typeface="ＭＳ ゴシック"/>
              </a:rPr>
              <a:t>Make a copy of </a:t>
            </a:r>
            <a:r>
              <a:rPr lang="en-US" b="0" i="0" u="none" strike="noStrike" baseline="0">
                <a:latin typeface="Segoe"/>
                <a:ea typeface="ＭＳ ゴシック"/>
              </a:rPr>
              <a:t>button. In the drop-down list box, select </a:t>
            </a:r>
            <a:r>
              <a:rPr lang="en-US" b="1" i="0" u="none" strike="noStrike" baseline="0">
                <a:latin typeface="Segoe"/>
                <a:ea typeface="ＭＳ ゴシック"/>
              </a:rPr>
              <a:t>Standard</a:t>
            </a:r>
            <a:r>
              <a:rPr lang="en-US" b="0" i="0" u="none" strike="noStrike" baseline="0">
                <a:latin typeface="Segoe"/>
                <a:ea typeface="ＭＳ ゴシック"/>
              </a:rPr>
              <a:t>, and then click </a:t>
            </a:r>
            <a:r>
              <a:rPr lang="en-US" b="1" i="0" u="none" strike="noStrike" baseline="0">
                <a:latin typeface="Segoe"/>
                <a:ea typeface="ＭＳ ゴシック"/>
              </a:rPr>
              <a:t>OK</a:t>
            </a:r>
            <a:r>
              <a:rPr lang="en-US" b="0" i="0" u="none" strike="noStrike" baseline="0">
                <a:latin typeface="Segoe"/>
                <a:ea typeface="ＭＳ ゴシック"/>
              </a:rPr>
              <a:t>. (Refer back to the Software Orientation at the beginning of this lesson for more details on this screen.)</a:t>
            </a:r>
          </a:p>
          <a:p>
            <a:pPr lvl="1" rtl="0">
              <a:buClr>
                <a:srgbClr val="009E49"/>
              </a:buClr>
              <a:buFont typeface="Arial"/>
              <a:buChar char="•"/>
            </a:pPr>
            <a:r>
              <a:rPr lang="en-US" b="0" i="0" u="none" strike="noStrike" baseline="0">
                <a:latin typeface="Segoe"/>
                <a:ea typeface="ＭＳ ゴシック"/>
              </a:rPr>
              <a:t>Note that you are now editing the newly created base calendar called “Overnight Beach Filming,” as indicated at the top of the dialog box, in the “For calendar:” box.</a:t>
            </a:r>
          </a:p>
          <a:p>
            <a:pPr lvl="1" rtl="0"/>
            <a:r>
              <a:rPr lang="en-US" b="0" i="0" u="none" strike="noStrike" baseline="0">
                <a:latin typeface="Segoe"/>
                <a:ea typeface="ＭＳ ゴシック"/>
              </a:rPr>
              <a:t>5.	Click </a:t>
            </a:r>
            <a:r>
              <a:rPr lang="en-US" b="1" i="0" u="none" strike="noStrike" baseline="0">
                <a:latin typeface="Segoe"/>
                <a:ea typeface="ＭＳ ゴシック"/>
              </a:rPr>
              <a:t>Work Weeks </a:t>
            </a:r>
            <a:r>
              <a:rPr lang="en-US" b="0" i="0" u="none" strike="noStrike" baseline="0">
                <a:latin typeface="Segoe"/>
                <a:ea typeface="ＭＳ ゴシック"/>
              </a:rPr>
              <a:t>tab in the Change Working Time dialog box, and then click the </a:t>
            </a:r>
            <a:r>
              <a:rPr lang="en-US" b="1" i="0" u="none" strike="noStrike" baseline="0">
                <a:latin typeface="Segoe"/>
                <a:ea typeface="ＭＳ ゴシック"/>
              </a:rPr>
              <a:t>Details </a:t>
            </a:r>
            <a:r>
              <a:rPr lang="en-US" b="0" i="0" u="none" strike="noStrike" baseline="0">
                <a:latin typeface="Segoe"/>
                <a:ea typeface="ＭＳ ゴシック"/>
              </a:rPr>
              <a:t>button. The Details dialog box appears.</a:t>
            </a:r>
          </a:p>
          <a:p>
            <a:pPr lvl="1"/>
            <a:r>
              <a:rPr lang="en-US">
                <a:latin typeface="Segoe"/>
                <a:ea typeface="ＭＳ ゴシック"/>
              </a:rPr>
              <a:t>6.	In the </a:t>
            </a:r>
            <a:r>
              <a:rPr lang="en-US" i="1">
                <a:latin typeface="Segoe"/>
                <a:ea typeface="ＭＳ ゴシック"/>
              </a:rPr>
              <a:t>Select days </a:t>
            </a:r>
            <a:r>
              <a:rPr lang="en-US">
                <a:latin typeface="Segoe"/>
                <a:ea typeface="ＭＳ ゴシック"/>
              </a:rPr>
              <a:t>box, drag your pointer to select </a:t>
            </a:r>
            <a:r>
              <a:rPr lang="en-US" b="1">
                <a:latin typeface="Segoe"/>
                <a:ea typeface="ＭＳ ゴシック"/>
              </a:rPr>
              <a:t>Tuesday </a:t>
            </a:r>
            <a:r>
              <a:rPr lang="en-US">
                <a:latin typeface="Segoe"/>
                <a:ea typeface="ＭＳ ゴシック"/>
              </a:rPr>
              <a:t>through </a:t>
            </a:r>
            <a:r>
              <a:rPr lang="en-US" b="1">
                <a:latin typeface="Segoe"/>
                <a:ea typeface="ＭＳ ゴシック"/>
              </a:rPr>
              <a:t>Friday</a:t>
            </a:r>
            <a:r>
              <a:rPr lang="en-US">
                <a:latin typeface="Segoe"/>
                <a:ea typeface="ＭＳ ゴシック"/>
              </a:rPr>
              <a:t>. Click the </a:t>
            </a:r>
            <a:r>
              <a:rPr lang="en-US" b="1">
                <a:latin typeface="Segoe"/>
                <a:ea typeface="ＭＳ ゴシック"/>
              </a:rPr>
              <a:t>Set day(s) to these specific working times </a:t>
            </a:r>
            <a:r>
              <a:rPr lang="en-US">
                <a:latin typeface="Segoe"/>
                <a:ea typeface="ＭＳ ゴシック"/>
              </a:rPr>
              <a:t>button.</a:t>
            </a:r>
          </a:p>
          <a:p>
            <a:pPr lvl="1" rtl="0"/>
            <a:endParaRPr lang="en-US" b="0" i="0" u="none" strike="noStrike" baseline="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a:t>
            </a:fld>
            <a:endParaRPr lang="en-US" dirty="0"/>
          </a:p>
        </p:txBody>
      </p:sp>
    </p:spTree>
    <p:extLst>
      <p:ext uri="{BB962C8B-B14F-4D97-AF65-F5344CB8AC3E}">
        <p14:creationId xmlns:p14="http://schemas.microsoft.com/office/powerpoint/2010/main" val="4201630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009E49"/>
                </a:solidFill>
                <a:latin typeface="Segoe"/>
                <a:ea typeface="ＭＳ ゴシック"/>
              </a:rPr>
              <a:t>Step by Step: Apply a Task Calendar to an Individual Task</a:t>
            </a:r>
            <a:endParaRPr lang="en-US" b="0" i="0" u="none" strike="noStrike" baseline="0">
              <a:solidFill>
                <a:srgbClr val="009E49"/>
              </a:solidFill>
              <a:latin typeface="Times New Roman"/>
              <a:ea typeface="ＭＳ ゴシック"/>
            </a:endParaRPr>
          </a:p>
        </p:txBody>
      </p:sp>
      <p:pic>
        <p:nvPicPr>
          <p:cNvPr id="4" name="Picture 3" descr="0402.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82434" y="1524000"/>
            <a:ext cx="5170739" cy="4279900"/>
          </a:xfrm>
          <a:prstGeom prst="rect">
            <a:avLst/>
          </a:prstGeom>
        </p:spPr>
      </p:pic>
      <p:sp>
        <p:nvSpPr>
          <p:cNvPr id="3" name="Text Placeholder 2"/>
          <p:cNvSpPr>
            <a:spLocks noGrp="1"/>
          </p:cNvSpPr>
          <p:nvPr>
            <p:ph type="body" idx="1"/>
          </p:nvPr>
        </p:nvSpPr>
        <p:spPr/>
        <p:txBody>
          <a:bodyPr/>
          <a:lstStyle/>
          <a:p>
            <a:pPr lvl="1" rtl="0"/>
            <a:r>
              <a:rPr lang="en-US" sz="2000" b="0" i="0" u="none" strike="noStrike" baseline="0">
                <a:latin typeface="Segoe"/>
                <a:ea typeface="ＭＳ ゴシック"/>
              </a:rPr>
              <a:t>7.	Click the </a:t>
            </a:r>
            <a:r>
              <a:rPr lang="en-US" sz="2000" b="1" i="0" u="none" strike="noStrike" baseline="0">
                <a:latin typeface="Segoe"/>
                <a:ea typeface="ＭＳ ゴシック"/>
              </a:rPr>
              <a:t>cell in row 1 </a:t>
            </a:r>
            <a:br>
              <a:rPr lang="en-US" sz="2000" b="1" i="0" u="none" strike="noStrike" baseline="0">
                <a:latin typeface="Segoe"/>
                <a:ea typeface="ＭＳ ゴシック"/>
              </a:rPr>
            </a:br>
            <a:r>
              <a:rPr lang="en-US" sz="2000" b="0" i="0" u="none" strike="noStrike" baseline="0">
                <a:latin typeface="Segoe"/>
                <a:ea typeface="ＭＳ ゴシック"/>
              </a:rPr>
              <a:t>of the </a:t>
            </a:r>
            <a:r>
              <a:rPr lang="en-US" sz="2000" b="1" i="0" u="none" strike="noStrike" baseline="0">
                <a:latin typeface="Segoe"/>
                <a:ea typeface="ＭＳ ゴシック"/>
              </a:rPr>
              <a:t>From </a:t>
            </a:r>
            <a:r>
              <a:rPr lang="en-US" sz="2000" b="0" i="0" u="none" strike="noStrike" baseline="0">
                <a:latin typeface="Segoe"/>
                <a:ea typeface="ＭＳ ゴシック"/>
              </a:rPr>
              <a:t>column </a:t>
            </a:r>
            <a:br>
              <a:rPr lang="en-US" sz="2000" b="0" i="0" u="none" strike="noStrike" baseline="0">
                <a:latin typeface="Segoe"/>
                <a:ea typeface="ＭＳ ゴシック"/>
              </a:rPr>
            </a:br>
            <a:r>
              <a:rPr lang="en-US" sz="2000" b="0" i="0" u="none" strike="noStrike" baseline="0">
                <a:latin typeface="Segoe"/>
                <a:ea typeface="ＭＳ ゴシック"/>
              </a:rPr>
              <a:t>and type </a:t>
            </a:r>
            <a:r>
              <a:rPr lang="en-US" sz="2000" b="1" i="0" u="none" strike="noStrike" baseline="0">
                <a:latin typeface="Segoe"/>
                <a:ea typeface="ＭＳ ゴシック"/>
              </a:rPr>
              <a:t>12:00 AM</a:t>
            </a:r>
            <a:r>
              <a:rPr lang="en-US" sz="2000" b="0" i="0" u="none" strike="noStrike" baseline="0">
                <a:latin typeface="Segoe"/>
                <a:ea typeface="ＭＳ ゴシック"/>
              </a:rPr>
              <a:t>. </a:t>
            </a:r>
            <a:br>
              <a:rPr lang="en-US" sz="2000" b="0" i="0" u="none" strike="noStrike" baseline="0">
                <a:latin typeface="Segoe"/>
                <a:ea typeface="ＭＳ ゴシック"/>
              </a:rPr>
            </a:br>
            <a:r>
              <a:rPr lang="en-US" sz="2000" b="0" i="0" u="none" strike="noStrike" baseline="0">
                <a:latin typeface="Segoe"/>
                <a:ea typeface="ＭＳ ゴシック"/>
              </a:rPr>
              <a:t>Click the </a:t>
            </a:r>
            <a:r>
              <a:rPr lang="en-US" sz="2000" b="1" i="0" u="none" strike="noStrike" baseline="0">
                <a:latin typeface="Segoe"/>
                <a:ea typeface="ＭＳ ゴシック"/>
              </a:rPr>
              <a:t>cell in row 1 </a:t>
            </a:r>
            <a:r>
              <a:rPr lang="en-US" sz="2000" b="0" i="0" u="none" strike="noStrike" baseline="0">
                <a:latin typeface="Segoe"/>
                <a:ea typeface="ＭＳ ゴシック"/>
              </a:rPr>
              <a:t>of </a:t>
            </a:r>
            <a:br>
              <a:rPr lang="en-US" sz="2000" b="0" i="0" u="none" strike="noStrike" baseline="0">
                <a:latin typeface="Segoe"/>
                <a:ea typeface="ＭＳ ゴシック"/>
              </a:rPr>
            </a:br>
            <a:r>
              <a:rPr lang="en-US" sz="2000" b="0" i="0" u="none" strike="noStrike" baseline="0">
                <a:latin typeface="Segoe"/>
                <a:ea typeface="ＭＳ ゴシック"/>
              </a:rPr>
              <a:t>the </a:t>
            </a:r>
            <a:r>
              <a:rPr lang="en-US" sz="2000" b="1" i="0" u="none" strike="noStrike" baseline="0">
                <a:latin typeface="Segoe"/>
                <a:ea typeface="ＭＳ ゴシック"/>
              </a:rPr>
              <a:t>To </a:t>
            </a:r>
            <a:r>
              <a:rPr lang="en-US" sz="2000" b="0" i="0" u="none" strike="noStrike" baseline="0">
                <a:latin typeface="Segoe"/>
                <a:ea typeface="ＭＳ ゴシック"/>
              </a:rPr>
              <a:t>column and type </a:t>
            </a:r>
            <a:br>
              <a:rPr lang="en-US" sz="2000" b="0" i="0" u="none" strike="noStrike" baseline="0">
                <a:latin typeface="Segoe"/>
                <a:ea typeface="ＭＳ ゴシック"/>
              </a:rPr>
            </a:br>
            <a:r>
              <a:rPr lang="en-US" sz="2000" b="1" i="0" u="none" strike="noStrike" baseline="0">
                <a:latin typeface="Segoe"/>
                <a:ea typeface="ＭＳ ゴシック"/>
              </a:rPr>
              <a:t>3:00 AM</a:t>
            </a:r>
            <a:r>
              <a:rPr lang="en-US" sz="2000" b="0" i="0" u="none" strike="noStrike" baseline="0">
                <a:latin typeface="Segoe"/>
                <a:ea typeface="ＭＳ ゴシック"/>
              </a:rPr>
              <a:t>. Click the </a:t>
            </a:r>
            <a:r>
              <a:rPr lang="en-US" sz="2000" b="1" i="0" u="none" strike="noStrike" baseline="0">
                <a:latin typeface="Segoe"/>
                <a:ea typeface="ＭＳ ゴシック"/>
              </a:rPr>
              <a:t>cell in </a:t>
            </a:r>
            <a:br>
              <a:rPr lang="en-US" sz="2000" b="1" i="0" u="none" strike="noStrike" baseline="0">
                <a:latin typeface="Segoe"/>
                <a:ea typeface="ＭＳ ゴシック"/>
              </a:rPr>
            </a:br>
            <a:r>
              <a:rPr lang="en-US" sz="2000" b="1" i="0" u="none" strike="noStrike" baseline="0">
                <a:latin typeface="Segoe"/>
                <a:ea typeface="ＭＳ ゴシック"/>
              </a:rPr>
              <a:t>row 2 </a:t>
            </a:r>
            <a:r>
              <a:rPr lang="en-US" sz="2000" b="0" i="0" u="none" strike="noStrike" baseline="0">
                <a:latin typeface="Segoe"/>
                <a:ea typeface="ＭＳ ゴシック"/>
              </a:rPr>
              <a:t>of the </a:t>
            </a:r>
            <a:r>
              <a:rPr lang="en-US" sz="2000" b="1" i="0" u="none" strike="noStrike" baseline="0">
                <a:latin typeface="Segoe"/>
                <a:ea typeface="ＭＳ ゴシック"/>
              </a:rPr>
              <a:t>From </a:t>
            </a:r>
            <a:r>
              <a:rPr lang="en-US" sz="2000" b="0" i="0" u="none" strike="noStrike" baseline="0">
                <a:latin typeface="Segoe"/>
                <a:ea typeface="ＭＳ ゴシック"/>
              </a:rPr>
              <a:t>column </a:t>
            </a:r>
            <a:br>
              <a:rPr lang="en-US" sz="2000" b="0" i="0" u="none" strike="noStrike" baseline="0">
                <a:latin typeface="Segoe"/>
                <a:ea typeface="ＭＳ ゴシック"/>
              </a:rPr>
            </a:br>
            <a:r>
              <a:rPr lang="en-US" sz="2000" b="0" i="0" u="none" strike="noStrike" baseline="0">
                <a:latin typeface="Segoe"/>
                <a:ea typeface="ＭＳ ゴシック"/>
              </a:rPr>
              <a:t>and type </a:t>
            </a:r>
            <a:r>
              <a:rPr lang="en-US" sz="2000" b="1" i="0" u="none" strike="noStrike" baseline="0">
                <a:latin typeface="Segoe"/>
                <a:ea typeface="ＭＳ ゴシック"/>
              </a:rPr>
              <a:t>9:00 PM</a:t>
            </a:r>
            <a:r>
              <a:rPr lang="en-US" sz="2000" b="0" i="0" u="none" strike="noStrike" baseline="0">
                <a:latin typeface="Segoe"/>
                <a:ea typeface="ＭＳ ゴシック"/>
              </a:rPr>
              <a:t>. Click </a:t>
            </a:r>
            <a:br>
              <a:rPr lang="en-US" sz="2000" b="0" i="0" u="none" strike="noStrike" baseline="0">
                <a:latin typeface="Segoe"/>
                <a:ea typeface="ＭＳ ゴシック"/>
              </a:rPr>
            </a:br>
            <a:r>
              <a:rPr lang="en-US" sz="2000" b="0" i="0" u="none" strike="noStrike" baseline="0">
                <a:latin typeface="Segoe"/>
                <a:ea typeface="ＭＳ ゴシック"/>
              </a:rPr>
              <a:t>the cell in row 2 of the </a:t>
            </a:r>
            <a:br>
              <a:rPr lang="en-US" sz="2000" b="0" i="0" u="none" strike="noStrike" baseline="0">
                <a:latin typeface="Segoe"/>
                <a:ea typeface="ＭＳ ゴシック"/>
              </a:rPr>
            </a:br>
            <a:r>
              <a:rPr lang="en-US" sz="2000" b="1" i="0" u="none" strike="noStrike" baseline="0">
                <a:latin typeface="Segoe"/>
                <a:ea typeface="ＭＳ ゴシック"/>
              </a:rPr>
              <a:t>To </a:t>
            </a:r>
            <a:r>
              <a:rPr lang="en-US" sz="2000" b="0" i="0" u="none" strike="noStrike" baseline="0">
                <a:latin typeface="Segoe"/>
                <a:ea typeface="ＭＳ ゴシック"/>
              </a:rPr>
              <a:t>column and type </a:t>
            </a:r>
            <a:br>
              <a:rPr lang="en-US" sz="2000" b="0" i="0" u="none" strike="noStrike" baseline="0">
                <a:latin typeface="Segoe"/>
                <a:ea typeface="ＭＳ ゴシック"/>
              </a:rPr>
            </a:br>
            <a:r>
              <a:rPr lang="en-US" sz="2000" b="1" i="0" u="none" strike="noStrike" baseline="0">
                <a:latin typeface="Segoe"/>
                <a:ea typeface="ＭＳ ゴシック"/>
              </a:rPr>
              <a:t>12:00 AM</a:t>
            </a:r>
            <a:r>
              <a:rPr lang="en-US" sz="2000" b="0" i="0" u="none" strike="noStrike" baseline="0">
                <a:latin typeface="Segoe"/>
                <a:ea typeface="ＭＳ ゴシック"/>
              </a:rPr>
              <a:t>. Press </a:t>
            </a:r>
            <a:br>
              <a:rPr lang="en-US" sz="2000" b="0" i="0" u="none" strike="noStrike" baseline="0">
                <a:latin typeface="Segoe"/>
                <a:ea typeface="ＭＳ ゴシック"/>
              </a:rPr>
            </a:br>
            <a:r>
              <a:rPr lang="en-US" sz="2000" b="1" i="0" u="none" strike="noStrike" baseline="0">
                <a:latin typeface="Segoe"/>
                <a:ea typeface="ＭＳ ゴシック"/>
              </a:rPr>
              <a:t>Enter</a:t>
            </a:r>
            <a:r>
              <a:rPr lang="en-US" sz="2000" b="0" i="0" u="none" strike="noStrike" baseline="0">
                <a:latin typeface="Segoe"/>
                <a:ea typeface="ＭＳ ゴシック"/>
              </a:rPr>
              <a:t>. Your screen </a:t>
            </a:r>
            <a:br>
              <a:rPr lang="en-US" sz="2000" b="0" i="0" u="none" strike="noStrike" baseline="0">
                <a:latin typeface="Segoe"/>
                <a:ea typeface="ＭＳ ゴシック"/>
              </a:rPr>
            </a:br>
            <a:r>
              <a:rPr lang="en-US" sz="2000" b="0" i="0" u="none" strike="noStrike" baseline="0">
                <a:latin typeface="Segoe"/>
                <a:ea typeface="ＭＳ ゴシック"/>
              </a:rPr>
              <a:t>should look similar to the </a:t>
            </a:r>
            <a:br>
              <a:rPr lang="en-US" sz="2000" b="0" i="0" u="none" strike="noStrike" baseline="0">
                <a:latin typeface="Segoe"/>
                <a:ea typeface="ＭＳ ゴシック"/>
              </a:rPr>
            </a:br>
            <a:r>
              <a:rPr lang="en-US" sz="2000" b="0" i="0" u="none" strike="noStrike" baseline="0">
                <a:latin typeface="Segoe"/>
                <a:ea typeface="ＭＳ ゴシック"/>
              </a:rPr>
              <a:t>figure at right</a:t>
            </a:r>
            <a:endParaRPr lang="en-US" sz="2000" b="0" i="0" u="none" strike="noStrike" baseline="0">
              <a:latin typeface="Times New Roman"/>
              <a:ea typeface="ＭＳ ゴシック"/>
            </a:endParaRPr>
          </a:p>
        </p:txBody>
      </p:sp>
      <p:sp>
        <p:nvSpPr>
          <p:cNvPr id="5"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6"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Project 2013</a:t>
            </a:r>
          </a:p>
        </p:txBody>
      </p:sp>
      <p:sp>
        <p:nvSpPr>
          <p:cNvPr id="7"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a:t>
            </a:fld>
            <a:endParaRPr lang="en-US" dirty="0"/>
          </a:p>
        </p:txBody>
      </p:sp>
    </p:spTree>
    <p:extLst>
      <p:ext uri="{BB962C8B-B14F-4D97-AF65-F5344CB8AC3E}">
        <p14:creationId xmlns:p14="http://schemas.microsoft.com/office/powerpoint/2010/main" val="2484135436"/>
      </p:ext>
    </p:extLst>
  </p:cSld>
  <p:clrMapOvr>
    <a:masterClrMapping/>
  </p:clrMapOvr>
</p:sld>
</file>

<file path=ppt/theme/theme1.xml><?xml version="1.0" encoding="utf-8"?>
<a:theme xmlns:a="http://schemas.openxmlformats.org/drawingml/2006/main" name="templat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541</TotalTime>
  <Words>5167</Words>
  <Application>Microsoft Office PowerPoint</Application>
  <PresentationFormat>On-screen Show (4:3)</PresentationFormat>
  <Paragraphs>471</Paragraphs>
  <Slides>67</Slides>
  <Notes>13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67</vt:i4>
      </vt:variant>
    </vt:vector>
  </HeadingPairs>
  <TitlesOfParts>
    <vt:vector size="80" baseType="lpstr">
      <vt:lpstr>ＭＳ ゴシック</vt:lpstr>
      <vt:lpstr>Arial</vt:lpstr>
      <vt:lpstr>Calibri</vt:lpstr>
      <vt:lpstr>Franklin Gothic Book</vt:lpstr>
      <vt:lpstr>Franklin Gothic Medium</vt:lpstr>
      <vt:lpstr>Segoe</vt:lpstr>
      <vt:lpstr>Segoe UI</vt:lpstr>
      <vt:lpstr>Segoe UI Light</vt:lpstr>
      <vt:lpstr>Segoe UI Semibold</vt:lpstr>
      <vt:lpstr>Segoe UI Semilight</vt:lpstr>
      <vt:lpstr>Times New Roman</vt:lpstr>
      <vt:lpstr>Wingdings</vt:lpstr>
      <vt:lpstr>template</vt:lpstr>
      <vt:lpstr>Refining Your Project Schedule</vt:lpstr>
      <vt:lpstr>Objectives</vt:lpstr>
      <vt:lpstr>Software Orientation</vt:lpstr>
      <vt:lpstr>Software Orientation</vt:lpstr>
      <vt:lpstr>Applying a Task Calendar to an Individual Task</vt:lpstr>
      <vt:lpstr>Assigning a Task Calendar to an Individual Task</vt:lpstr>
      <vt:lpstr>Step by Step: Apply a Task Calendar to an Individual Task</vt:lpstr>
      <vt:lpstr>Step by Step: Apply a Task Calendar to an Individual Task</vt:lpstr>
      <vt:lpstr>Step by Step: Apply a Task Calendar to an Individual Task</vt:lpstr>
      <vt:lpstr>Step by Step: Apply a Task Calendar to an Individual Task</vt:lpstr>
      <vt:lpstr>Step by Step: Apply a Task Calendar to an Individual Task</vt:lpstr>
      <vt:lpstr>Step by Step: Apply a Task Calendar to an Individual Task</vt:lpstr>
      <vt:lpstr>Step by Step: Apply a Task Calendar to an Individual Task</vt:lpstr>
      <vt:lpstr>Step by Step: Apply a Task Calendar to an Individual Task</vt:lpstr>
      <vt:lpstr>Changing Task Types</vt:lpstr>
      <vt:lpstr>Task Types and the Effect of the Work Formula</vt:lpstr>
      <vt:lpstr>Step by Step: Change Values of the Work Formula</vt:lpstr>
      <vt:lpstr>Step by Step: Change Values of the Work Formula</vt:lpstr>
      <vt:lpstr>Step by Step: Change Values of the Work Formula</vt:lpstr>
      <vt:lpstr>Step by Step: Change Values of the Work Formula</vt:lpstr>
      <vt:lpstr>Step by Step: Change Values of the Work Formula</vt:lpstr>
      <vt:lpstr>Step by Step: Change Values of the Work Formula</vt:lpstr>
      <vt:lpstr>Step by Step: Change Values of the Work Formula</vt:lpstr>
      <vt:lpstr>Using the Task Information Dialog Box to Change a Task Type</vt:lpstr>
      <vt:lpstr>Step by Step: Change a Task Type Using the Task Information Dialog Box</vt:lpstr>
      <vt:lpstr>Step by Step: Change a Task Type Using the Task Information Dialog Box</vt:lpstr>
      <vt:lpstr>Step by Step: Change a Task Type Using the Task Information Dialog Box</vt:lpstr>
      <vt:lpstr>Step by Step: Change a Task Type Using the Task Information Dialog Box</vt:lpstr>
      <vt:lpstr>Splitting a Task</vt:lpstr>
      <vt:lpstr>Step by Step: Split a Task</vt:lpstr>
      <vt:lpstr>Step by Step: Split a Task</vt:lpstr>
      <vt:lpstr>Step by Step: Split a Task</vt:lpstr>
      <vt:lpstr>Step by Step: Split a Task</vt:lpstr>
      <vt:lpstr>Establishing Recurring Tasks</vt:lpstr>
      <vt:lpstr>Step by Step: Set Up a Recurring Task</vt:lpstr>
      <vt:lpstr>Step by Step: Set Up a Recurring Task</vt:lpstr>
      <vt:lpstr>Step by Step: Set Up a Recurring Task</vt:lpstr>
      <vt:lpstr>Step by Step: Set Up a Recurring Task</vt:lpstr>
      <vt:lpstr>Step by Step: Assign Resources to a Recurring Task</vt:lpstr>
      <vt:lpstr>Step by Step: Assign Resources to a Recurring Task</vt:lpstr>
      <vt:lpstr>Step by Step: Assign Resources to a Recurring Task</vt:lpstr>
      <vt:lpstr>Applying Task Constraints</vt:lpstr>
      <vt:lpstr>Applying Task Constraints</vt:lpstr>
      <vt:lpstr>Step by Step: Apply a Start No Earlier Than Constraint to a Task</vt:lpstr>
      <vt:lpstr>Step by Step: Apply a Start No Earlier Than Constraint to a Task</vt:lpstr>
      <vt:lpstr>Step by Step: Apply a Start No Earlier Than Constraint to a Task</vt:lpstr>
      <vt:lpstr>Step by Step: Apply a Start No Earlier Than Constraint to a Task</vt:lpstr>
      <vt:lpstr>Step by Step: Apply a Start No Earlier Than Constraint to a Task</vt:lpstr>
      <vt:lpstr>Step by Step: Apply a Start No Earlier Than Constraint to a Task</vt:lpstr>
      <vt:lpstr>Step by Step: Apply a Start No Earlier Than Constraint to a Task</vt:lpstr>
      <vt:lpstr>Reviewing the Project’s Critical Path</vt:lpstr>
      <vt:lpstr>Step by Step: Review the Project’s Critical Path</vt:lpstr>
      <vt:lpstr>Step by Step: Review the Project’s Critical Path</vt:lpstr>
      <vt:lpstr>Step by Step: Review the Project’s Critical Path</vt:lpstr>
      <vt:lpstr>Step by Step: Review the Project’s Critical Path</vt:lpstr>
      <vt:lpstr>Step by Step: Review the Project’s Critical Path</vt:lpstr>
      <vt:lpstr>Viewing Resource Allocations Over Time</vt:lpstr>
      <vt:lpstr>Step by Step: Explore Resource Allocations</vt:lpstr>
      <vt:lpstr>Step by Step: Explore Resource Allocations</vt:lpstr>
      <vt:lpstr>Step by Step: Explore Resource Allocations</vt:lpstr>
      <vt:lpstr>Step by Step: Explore Resource Allocations</vt:lpstr>
      <vt:lpstr>Step by Step: Explore Resource Allocations</vt:lpstr>
      <vt:lpstr>Step by Step: Explore Resource Allocations</vt:lpstr>
      <vt:lpstr>Step by Step: Explore Resource Allocations</vt:lpstr>
      <vt:lpstr>Step by Step: Explore Resource Allocations</vt:lpstr>
      <vt:lpstr>Step by Step: Explore Resource Allocations</vt:lpstr>
      <vt:lpstr>Skill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dc:title>
  <dc:creator>Box Twelve Communications, Inc.</dc:creator>
  <cp:lastModifiedBy>Binder,Gregory C.</cp:lastModifiedBy>
  <cp:revision>314</cp:revision>
  <dcterms:created xsi:type="dcterms:W3CDTF">2011-08-08T12:10:51Z</dcterms:created>
  <dcterms:modified xsi:type="dcterms:W3CDTF">2017-09-14T21:19:45Z</dcterms:modified>
</cp:coreProperties>
</file>